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9" r:id="rId3"/>
    <p:sldId id="257" r:id="rId4"/>
    <p:sldId id="258" r:id="rId5"/>
    <p:sldId id="276" r:id="rId6"/>
    <p:sldId id="277" r:id="rId7"/>
    <p:sldId id="278" r:id="rId8"/>
    <p:sldId id="269" r:id="rId9"/>
    <p:sldId id="259" r:id="rId10"/>
  </p:sldIdLst>
  <p:sldSz cx="12192000" cy="6858000"/>
  <p:notesSz cx="6858000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0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7CE0B0-C5C4-4E00-BDD7-F0073C868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7189CE3-B741-4A88-B4DA-F01C068A9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67442A-D739-4E98-8DDC-D14676018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6207-4490-4601-91C5-810BC78A0446}" type="datetimeFigureOut">
              <a:rPr lang="fr-FR" smtClean="0"/>
              <a:t>02/02/2022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FC7A51-7340-426D-843C-3C41C8F61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CE8F42-3AF6-4F64-BBEA-7F72921B7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F7A5-7FAE-4E96-BC9A-7544BC298E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600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36B4B7-E367-44B2-9A6E-FD3D31A72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97C289A-C642-4E99-84AB-7EECD2164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987B54-CB65-4254-86C7-26A7BA0A2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6207-4490-4601-91C5-810BC78A0446}" type="datetimeFigureOut">
              <a:rPr lang="fr-FR" smtClean="0"/>
              <a:t>02/02/2022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36F145-469A-4184-8736-EAD162BC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6B7558-8E05-423B-AE9B-23C31E44E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F7A5-7FAE-4E96-BC9A-7544BC298E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148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0EF1108-2215-4BD4-9778-B5CFF50DF1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7B7B41-127C-4E1E-B639-1F4A0E66C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65A78D-DDF1-435F-AD6F-A141254E2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6207-4490-4601-91C5-810BC78A0446}" type="datetimeFigureOut">
              <a:rPr lang="fr-FR" smtClean="0"/>
              <a:t>02/02/2022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C78576-4074-4913-BFCD-67146D3A4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2DF118-C724-4DD3-B495-A2A4F0E30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F7A5-7FAE-4E96-BC9A-7544BC298E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198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3A771D-8F74-4392-B0C2-B4CE38D47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EF6BB51-7746-4927-966E-21CAB5E69E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04DBB0-19A3-4CD4-B335-A8585A3CF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58456-25A5-42FB-85BF-172B7024126F}" type="datetimeFigureOut">
              <a:rPr lang="fr-FR" smtClean="0"/>
              <a:t>02/02/2022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1B7D54-B3AA-4C4E-B924-6B90AC8DB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1E3439-76E2-4206-BC27-727E0F427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41C2-F10A-4188-8ABC-291F7FB458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679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C7B40E-361A-479E-B4D8-92AE0D714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0AF032-DBE3-40E7-A653-373AC42A8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ABACC1-05F2-4BED-B4F3-8FEDD3D7B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58456-25A5-42FB-85BF-172B7024126F}" type="datetimeFigureOut">
              <a:rPr lang="fr-FR" smtClean="0"/>
              <a:t>02/02/2022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7259FB-4228-417D-99D1-BA57B5EFE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93959C-DD14-4F1D-9C4F-D2F09827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41C2-F10A-4188-8ABC-291F7FB458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51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48EA92-5EBC-4F77-A54E-821F48ED1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253EC6-B10E-4B43-BE8B-1023DA8E0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4521D0-ADEE-4526-8B4D-B21884DAD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58456-25A5-42FB-85BF-172B7024126F}" type="datetimeFigureOut">
              <a:rPr lang="fr-FR" smtClean="0"/>
              <a:t>02/02/2022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586EBF-7C2B-4381-8F41-32858D7F9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DB0818-A357-465C-887A-87A03711F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41C2-F10A-4188-8ABC-291F7FB458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844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DF0D26-AECE-4FAB-A4CA-D5151C5CA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A1A385-34E4-43EF-8C9A-3C0BFF1F8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D277211-409C-486A-9DD2-EF1D56EB3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3231F2-B405-463B-A6B7-BBC5FDED6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58456-25A5-42FB-85BF-172B7024126F}" type="datetimeFigureOut">
              <a:rPr lang="fr-FR" smtClean="0"/>
              <a:t>02/02/2022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84872E-FC54-41C7-91B7-DF8C5BAA7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BEE5EAE-E307-4ACA-87DB-9960BA251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41C2-F10A-4188-8ABC-291F7FB458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698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396217-148A-4386-BD21-39F9D564B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91B3A4-17ED-48A3-9912-4841D2151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3A7507E-B22D-4F18-B428-56FE78F8F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8166B91-B6DD-4171-A432-D9032C0447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34A54A5-41B0-4974-A6F1-018E32C4D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89447D5-4B1B-4F71-AF30-89AB18832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58456-25A5-42FB-85BF-172B7024126F}" type="datetimeFigureOut">
              <a:rPr lang="fr-FR" smtClean="0"/>
              <a:t>02/02/2022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2E5ED87-9D4E-41C3-AA81-D18518BA4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A190B0D-9DEA-4BD2-B4F4-DBFB7405F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41C2-F10A-4188-8ABC-291F7FB458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065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07F919-7F6B-4F57-A3F1-E775635F0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082A5EC-CE85-47D7-B7A1-D515CA80A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58456-25A5-42FB-85BF-172B7024126F}" type="datetimeFigureOut">
              <a:rPr lang="fr-FR" smtClean="0"/>
              <a:t>02/02/2022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EA665EC-CCDE-4476-BCCE-401E2823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801CD85-952B-47A5-8525-7C497074D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41C2-F10A-4188-8ABC-291F7FB458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4019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9FD4AF3-79C3-47DB-BD3C-DF0B5F920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58456-25A5-42FB-85BF-172B7024126F}" type="datetimeFigureOut">
              <a:rPr lang="fr-FR" smtClean="0"/>
              <a:t>02/02/2022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1574DA3-6220-4BF7-BA2A-5962507C3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0344F1-1A82-4F52-BA0E-A26F893BC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41C2-F10A-4188-8ABC-291F7FB458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889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B03335-E7DD-4DF6-B70E-9E9CE125F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02DEEF-D629-4F15-AB9B-8883EF507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E9787D-0A9B-4D70-950A-6F91D43FEE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2A6B92-574E-4190-8410-45FCB18E8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58456-25A5-42FB-85BF-172B7024126F}" type="datetimeFigureOut">
              <a:rPr lang="fr-FR" smtClean="0"/>
              <a:t>02/02/2022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040663-EA62-49F1-96AF-3C422AA9D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FFF3C7-B520-4BD9-84A1-4EDFBD3C0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41C2-F10A-4188-8ABC-291F7FB458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252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C9A81-C9B0-4452-9774-EF75F6E3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8A41B2-37D6-468A-B4B2-883BEC524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C2CBCA-5384-4770-B8EC-507910951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6207-4490-4601-91C5-810BC78A0446}" type="datetimeFigureOut">
              <a:rPr lang="fr-FR" smtClean="0"/>
              <a:t>02/02/2022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B94277-84F1-4B79-85CB-2D25605A4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7CBC4B-7270-4B2F-AF35-8434E83B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F7A5-7FAE-4E96-BC9A-7544BC298E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089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4DD184-0860-46AF-8E00-2A7255F12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BDCEAF8-327A-4C0D-AB19-784236DD17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38285C6-6E31-4C11-B716-8FBD846935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906D8E-2794-436A-86B6-8E6620F67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58456-25A5-42FB-85BF-172B7024126F}" type="datetimeFigureOut">
              <a:rPr lang="fr-FR" smtClean="0"/>
              <a:t>02/02/2022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83F69F-453B-4431-AB15-9DE9B6446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7F9954-50E6-47F7-A900-497EA640B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41C2-F10A-4188-8ABC-291F7FB458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773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B8B4A1-9201-4116-A0E3-F5C304A2B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2DD8E8C-EC89-41D9-B71A-089EE0506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9139B0-D817-4E2D-9C3D-3C0B6AC77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58456-25A5-42FB-85BF-172B7024126F}" type="datetimeFigureOut">
              <a:rPr lang="fr-FR" smtClean="0"/>
              <a:t>02/02/2022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BFAA10-6EB3-4E22-A29A-DF6FDDECF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258C03-CE60-4483-8D7C-0623688B2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41C2-F10A-4188-8ABC-291F7FB458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074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B6FAC11-DAAD-4416-BA24-AFE16B83E4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89325C8-9343-4416-8F80-C4AC855B0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64C817-095A-4A7F-8758-49CAB8CAA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58456-25A5-42FB-85BF-172B7024126F}" type="datetimeFigureOut">
              <a:rPr lang="fr-FR" smtClean="0"/>
              <a:t>02/02/2022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2D0A88-5DA2-442D-9376-CB0FB397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0B9B7B-2CB6-41E6-8212-29A409E32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41C2-F10A-4188-8ABC-291F7FB458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70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747729" y="6458468"/>
            <a:ext cx="241073" cy="226786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333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707233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CD3D50-0D5F-4E27-ADB7-64E6B6F02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5C6991-8D9A-47C9-A119-6089CA48D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4D5746-A950-439C-A865-570598921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6207-4490-4601-91C5-810BC78A0446}" type="datetimeFigureOut">
              <a:rPr lang="fr-FR" smtClean="0"/>
              <a:t>02/02/2022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4CE11E-BFAB-40B4-B387-DBB26657A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D44198-AE91-424B-84DE-78604100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F7A5-7FAE-4E96-BC9A-7544BC298E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4984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FD63B4-67BC-418B-BF74-794C13BA4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691AE8-DD7B-4471-A8FA-A4CB5DEC67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B1DC523-102F-4E40-91E9-DDD5ACC18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006C45B-5E54-4ACB-91FA-440701A1F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6207-4490-4601-91C5-810BC78A0446}" type="datetimeFigureOut">
              <a:rPr lang="fr-FR" smtClean="0"/>
              <a:t>02/02/2022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D57EABC-3988-4168-8454-6B5B79521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A688BA-36E8-4855-A4B2-8DAC3B5A4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F7A5-7FAE-4E96-BC9A-7544BC298E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000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FE9A89-D396-41B1-B975-0EBE0A70C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1EA524-A561-43B2-A44D-720229751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5F92658-9214-4501-9C80-C934E1014C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E542A00-35A3-46F7-9444-05103A2E6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06F2AE8-760D-4DCF-9D19-3107A73CD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F8BAC2E-2CBA-4759-8E5B-158D9799A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6207-4490-4601-91C5-810BC78A0446}" type="datetimeFigureOut">
              <a:rPr lang="fr-FR" smtClean="0"/>
              <a:t>02/02/2022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CE7FE7B-9480-48A3-B330-C8582360F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C2C44A-A0FA-4EF6-B43A-8A0F9FC3E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F7A5-7FAE-4E96-BC9A-7544BC298E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9203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80E42F-CCC5-420F-8027-95A755EB0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5AB56CE-BEE4-478E-B926-024B96DE9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6207-4490-4601-91C5-810BC78A0446}" type="datetimeFigureOut">
              <a:rPr lang="fr-FR" smtClean="0"/>
              <a:t>02/02/2022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966B59F-3985-43A5-BDBA-3A2A2D4BE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0C2EB22-05C2-4958-9B44-6A925CB7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F7A5-7FAE-4E96-BC9A-7544BC298E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323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6ED06BA-EFAD-4754-9778-939ED8E00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6207-4490-4601-91C5-810BC78A0446}" type="datetimeFigureOut">
              <a:rPr lang="fr-FR" smtClean="0"/>
              <a:t>02/02/2022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C1CA7FF-5442-471B-BD19-F217E3DD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A127B17-2DA9-4B7A-AE59-ED9DD595F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F7A5-7FAE-4E96-BC9A-7544BC298E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595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271530-192D-4231-B13B-0EBA36E3C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510ED6-7C94-4F86-96DF-028D48C00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4159CC-0898-453F-8814-8ED6571D20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9D14332-F792-4955-B39D-CEBDA09F5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6207-4490-4601-91C5-810BC78A0446}" type="datetimeFigureOut">
              <a:rPr lang="fr-FR" smtClean="0"/>
              <a:t>02/02/2022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F4E35AC-A0CE-4F81-BEB7-2CB3698B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F6070A-0611-4763-8D70-6D51E7E6A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F7A5-7FAE-4E96-BC9A-7544BC298E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427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7F8F82-5477-412B-B5AC-9505566A2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CBD56CB-0F57-4B8F-92A5-3539BD6F5F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4986607-7657-4F59-B54C-84CF8F45F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D20ABD-FD13-42D4-A9EF-80A1D87CA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6207-4490-4601-91C5-810BC78A0446}" type="datetimeFigureOut">
              <a:rPr lang="fr-FR" smtClean="0"/>
              <a:t>02/02/2022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E871CC-470B-48C1-9878-3C16BD02B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998505-EAEF-4EDC-9AF0-B822DD06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F7A5-7FAE-4E96-BC9A-7544BC298E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33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A2DD73D-4D32-4A5C-A20D-467B2172F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66813B-EA23-45D2-9489-D2445C7F3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9DABAB-F910-44DD-BB80-69DF8B5C8C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6207-4490-4601-91C5-810BC78A0446}" type="datetimeFigureOut">
              <a:rPr lang="fr-FR" smtClean="0"/>
              <a:t>02/02/2022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6D9F91-BD4D-406E-B07D-8A0BCDE29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B6C2E5-9C50-4B0E-B00F-EA26F184B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6F7A5-7FAE-4E96-BC9A-7544BC298E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55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763F62E-0483-4413-97A7-2AAE60DC1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5F17C3-476E-49A4-90B6-13BEB7D2C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EE6E45-C332-4A1D-BB21-99B96A3B7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58456-25A5-42FB-85BF-172B7024126F}" type="datetimeFigureOut">
              <a:rPr lang="fr-FR" smtClean="0"/>
              <a:t>02/02/2022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2379D7-6DF6-4542-A4B5-BA6CFCC77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BF5CAD-6F62-45D0-9B13-A125D60606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F41C2-F10A-4188-8ABC-291F7FB458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87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7FBC4CB-196D-4707-956D-5CD803FBE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436" y="794497"/>
            <a:ext cx="4655128" cy="447925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00C2FD5-B2A4-41B6-B8AC-6D369CA9A9A1}"/>
              </a:ext>
            </a:extLst>
          </p:cNvPr>
          <p:cNvSpPr txBox="1"/>
          <p:nvPr/>
        </p:nvSpPr>
        <p:spPr>
          <a:xfrm>
            <a:off x="1403927" y="5694171"/>
            <a:ext cx="9384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Règlement de l’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incentive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mode de fonctionnement du club </a:t>
            </a:r>
          </a:p>
        </p:txBody>
      </p:sp>
    </p:spTree>
    <p:extLst>
      <p:ext uri="{BB962C8B-B14F-4D97-AF65-F5344CB8AC3E}">
        <p14:creationId xmlns:p14="http://schemas.microsoft.com/office/powerpoint/2010/main" val="1709478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14AA93-BFA1-6F4F-82E9-D7B5E1357A62}"/>
              </a:ext>
            </a:extLst>
          </p:cNvPr>
          <p:cNvSpPr/>
          <p:nvPr/>
        </p:nvSpPr>
        <p:spPr>
          <a:xfrm>
            <a:off x="-2181" y="0"/>
            <a:ext cx="3045600" cy="6858097"/>
          </a:xfrm>
          <a:prstGeom prst="rect">
            <a:avLst/>
          </a:prstGeom>
          <a:solidFill>
            <a:srgbClr val="7C2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101F9-8EF7-9B4D-9503-6559CEEBF55A}"/>
              </a:ext>
            </a:extLst>
          </p:cNvPr>
          <p:cNvSpPr/>
          <p:nvPr/>
        </p:nvSpPr>
        <p:spPr>
          <a:xfrm>
            <a:off x="3043324" y="0"/>
            <a:ext cx="3045600" cy="6858000"/>
          </a:xfrm>
          <a:prstGeom prst="rect">
            <a:avLst/>
          </a:prstGeom>
          <a:solidFill>
            <a:srgbClr val="B13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1087C6-F94D-3849-8EC5-29334982B2C9}"/>
              </a:ext>
            </a:extLst>
          </p:cNvPr>
          <p:cNvSpPr/>
          <p:nvPr/>
        </p:nvSpPr>
        <p:spPr>
          <a:xfrm>
            <a:off x="6088924" y="-97"/>
            <a:ext cx="3052676" cy="6858097"/>
          </a:xfrm>
          <a:prstGeom prst="rect">
            <a:avLst/>
          </a:prstGeom>
          <a:solidFill>
            <a:srgbClr val="DB6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8D8888-4DA3-824D-AE10-F8FBB4402193}"/>
              </a:ext>
            </a:extLst>
          </p:cNvPr>
          <p:cNvSpPr/>
          <p:nvPr/>
        </p:nvSpPr>
        <p:spPr>
          <a:xfrm>
            <a:off x="9123539" y="-97"/>
            <a:ext cx="3080241" cy="6858097"/>
          </a:xfrm>
          <a:prstGeom prst="rect">
            <a:avLst/>
          </a:prstGeom>
          <a:solidFill>
            <a:srgbClr val="9A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433AFC12-304C-B340-8C26-2BDF3CA07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650"/>
          <a:stretch/>
        </p:blipFill>
        <p:spPr>
          <a:xfrm>
            <a:off x="5772565" y="6009436"/>
            <a:ext cx="623117" cy="78495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DA2994B-B95A-E640-A4B4-00C6866486BA}"/>
              </a:ext>
            </a:extLst>
          </p:cNvPr>
          <p:cNvSpPr txBox="1"/>
          <p:nvPr/>
        </p:nvSpPr>
        <p:spPr>
          <a:xfrm>
            <a:off x="422176" y="208122"/>
            <a:ext cx="11357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NeueLT Std Cn" panose="020B0506030502030204" pitchFamily="34" charset="77"/>
                <a:ea typeface="+mn-ea"/>
                <a:cs typeface="+mn-cs"/>
              </a:rPr>
              <a:t>OBJECTIFS DU CLUB RED ELITE MANAGERS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855613A-DCAE-E549-86AA-4E28E08D6E22}"/>
              </a:ext>
            </a:extLst>
          </p:cNvPr>
          <p:cNvSpPr txBox="1"/>
          <p:nvPr/>
        </p:nvSpPr>
        <p:spPr>
          <a:xfrm>
            <a:off x="422176" y="974443"/>
            <a:ext cx="11357248" cy="49552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7C2419"/>
              </a:solidFill>
              <a:effectLst/>
              <a:uLnTx/>
              <a:uFillTx/>
              <a:latin typeface="HelveticaNeueLT Std Cn" panose="020B0506030502030204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7C2419"/>
                </a:solidFill>
                <a:effectLst/>
                <a:uLnTx/>
                <a:uFillTx/>
                <a:latin typeface="HelveticaNeueLT Std Cn" panose="020B0506030502030204" pitchFamily="34" charset="77"/>
                <a:ea typeface="+mn-ea"/>
                <a:cs typeface="+mn-cs"/>
              </a:rPr>
              <a:t>La constitution des RED ELITE MANAGERS répond aux objectifs suivants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 Cn" panose="020B0506030502030204" pitchFamily="34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644A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Reconnaitre la performance des IMP engagés et en phase avec la stratégie GENERALI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644A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644A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Valorisation de ces membres au sein du Réseau Salarié de GENERALI et dans le reste de l’entreprise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644A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644A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Récompense des membres du RED ELITE MANAGERS par la participation </a:t>
            </a:r>
            <a:r>
              <a:rPr lang="fr-F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 événements associant informations, formations et échanges de bonnes pratiques et moments de cohésion.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644A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917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14AA93-BFA1-6F4F-82E9-D7B5E1357A62}"/>
              </a:ext>
            </a:extLst>
          </p:cNvPr>
          <p:cNvSpPr/>
          <p:nvPr/>
        </p:nvSpPr>
        <p:spPr>
          <a:xfrm rot="5400000">
            <a:off x="5668775" y="-5668773"/>
            <a:ext cx="854452" cy="12192000"/>
          </a:xfrm>
          <a:prstGeom prst="rect">
            <a:avLst/>
          </a:prstGeom>
          <a:solidFill>
            <a:srgbClr val="7C2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101F9-8EF7-9B4D-9503-6559CEEBF55A}"/>
              </a:ext>
            </a:extLst>
          </p:cNvPr>
          <p:cNvSpPr/>
          <p:nvPr/>
        </p:nvSpPr>
        <p:spPr>
          <a:xfrm rot="5400000">
            <a:off x="5772834" y="-4918383"/>
            <a:ext cx="646332" cy="12192000"/>
          </a:xfrm>
          <a:prstGeom prst="rect">
            <a:avLst/>
          </a:prstGeom>
          <a:solidFill>
            <a:srgbClr val="B13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1087C6-F94D-3849-8EC5-29334982B2C9}"/>
              </a:ext>
            </a:extLst>
          </p:cNvPr>
          <p:cNvSpPr/>
          <p:nvPr/>
        </p:nvSpPr>
        <p:spPr>
          <a:xfrm>
            <a:off x="0" y="1500785"/>
            <a:ext cx="12192000" cy="646332"/>
          </a:xfrm>
          <a:prstGeom prst="rect">
            <a:avLst/>
          </a:prstGeom>
          <a:solidFill>
            <a:srgbClr val="DB6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8D8888-4DA3-824D-AE10-F8FBB4402193}"/>
              </a:ext>
            </a:extLst>
          </p:cNvPr>
          <p:cNvSpPr/>
          <p:nvPr/>
        </p:nvSpPr>
        <p:spPr>
          <a:xfrm>
            <a:off x="0" y="2147116"/>
            <a:ext cx="12192000" cy="784957"/>
          </a:xfrm>
          <a:prstGeom prst="rect">
            <a:avLst/>
          </a:prstGeom>
          <a:solidFill>
            <a:srgbClr val="9A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A2994B-B95A-E640-A4B4-00C6866486BA}"/>
              </a:ext>
            </a:extLst>
          </p:cNvPr>
          <p:cNvSpPr txBox="1"/>
          <p:nvPr/>
        </p:nvSpPr>
        <p:spPr>
          <a:xfrm>
            <a:off x="952076" y="139956"/>
            <a:ext cx="10907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NeueLT Std Cn" panose="020B0506030502030204" pitchFamily="34" charset="77"/>
                <a:ea typeface="+mn-ea"/>
                <a:cs typeface="+mn-cs"/>
              </a:rPr>
              <a:t>2. MEMBRES DU CLUB RED ELITE MANAGERS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9B0321-F9C6-3341-A441-4505CC2D9F54}"/>
              </a:ext>
            </a:extLst>
          </p:cNvPr>
          <p:cNvSpPr/>
          <p:nvPr/>
        </p:nvSpPr>
        <p:spPr>
          <a:xfrm rot="5400000">
            <a:off x="5668774" y="-2736701"/>
            <a:ext cx="854452" cy="12192000"/>
          </a:xfrm>
          <a:prstGeom prst="rect">
            <a:avLst/>
          </a:prstGeom>
          <a:solidFill>
            <a:srgbClr val="7C2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84B5DE-ED17-6344-A60E-6589E8C025BE}"/>
              </a:ext>
            </a:extLst>
          </p:cNvPr>
          <p:cNvSpPr/>
          <p:nvPr/>
        </p:nvSpPr>
        <p:spPr>
          <a:xfrm rot="5400000">
            <a:off x="5772834" y="-1986308"/>
            <a:ext cx="646332" cy="12192000"/>
          </a:xfrm>
          <a:prstGeom prst="rect">
            <a:avLst/>
          </a:prstGeom>
          <a:solidFill>
            <a:srgbClr val="B13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AFC099-61B1-2D48-AC59-57E0E78238AB}"/>
              </a:ext>
            </a:extLst>
          </p:cNvPr>
          <p:cNvSpPr/>
          <p:nvPr/>
        </p:nvSpPr>
        <p:spPr>
          <a:xfrm>
            <a:off x="0" y="4432859"/>
            <a:ext cx="12192000" cy="646332"/>
          </a:xfrm>
          <a:prstGeom prst="rect">
            <a:avLst/>
          </a:prstGeom>
          <a:solidFill>
            <a:srgbClr val="DB6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8684B1-AF80-5F4A-9DDC-8B529254D2E9}"/>
              </a:ext>
            </a:extLst>
          </p:cNvPr>
          <p:cNvSpPr/>
          <p:nvPr/>
        </p:nvSpPr>
        <p:spPr>
          <a:xfrm>
            <a:off x="0" y="5079190"/>
            <a:ext cx="12192000" cy="784957"/>
          </a:xfrm>
          <a:prstGeom prst="rect">
            <a:avLst/>
          </a:prstGeom>
          <a:solidFill>
            <a:srgbClr val="9A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D7767-74B7-4F4B-A47E-AA111D428556}"/>
              </a:ext>
            </a:extLst>
          </p:cNvPr>
          <p:cNvSpPr/>
          <p:nvPr/>
        </p:nvSpPr>
        <p:spPr>
          <a:xfrm rot="5400000">
            <a:off x="5586266" y="252264"/>
            <a:ext cx="1015580" cy="12195889"/>
          </a:xfrm>
          <a:prstGeom prst="rect">
            <a:avLst/>
          </a:prstGeom>
          <a:solidFill>
            <a:srgbClr val="7C2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B6227E2-9361-DA42-8FD1-F43CA5B4D875}"/>
              </a:ext>
            </a:extLst>
          </p:cNvPr>
          <p:cNvSpPr txBox="1"/>
          <p:nvPr/>
        </p:nvSpPr>
        <p:spPr>
          <a:xfrm>
            <a:off x="429253" y="961643"/>
            <a:ext cx="11357248" cy="49552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7C2419"/>
              </a:solidFill>
              <a:effectLst/>
              <a:uLnTx/>
              <a:uFillTx/>
              <a:latin typeface="HelveticaNeueLT Std Cn" panose="020B0506030502030204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7C2419"/>
                </a:solidFill>
                <a:effectLst/>
                <a:uLnTx/>
                <a:uFillTx/>
                <a:latin typeface="HelveticaNeueLT Std Cn" panose="020B0506030502030204" pitchFamily="34" charset="77"/>
                <a:ea typeface="+mn-ea"/>
                <a:cs typeface="+mn-cs"/>
              </a:rPr>
              <a:t>Les RED ELITE MANAGERS sont obligatoirement des IMP ou des CMA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Cn" panose="020B0506030502030204" pitchFamily="34" charset="77"/>
                <a:ea typeface="+mn-ea"/>
                <a:cs typeface="Arial Black" panose="020B0604020202020204" pitchFamily="34" charset="0"/>
              </a:rPr>
              <a:t>Sont membres de droit des RED ELITE MANAGERS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 Cn" panose="020B0506030502030204" pitchFamily="34" charset="77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644A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10 managers cumulant le plus d’étoiles au terme de chaque temps fort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644A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IMP référents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644A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IMP dont l’équipe aura  réalisé une performance commerciale exceptionnelle (record homologué par le pilotage et le CODIREC 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644A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IMP ayant contribué  de façon exceptionnelle par leur engagement et leur management aux objectifs du Réseau Salarié sur décisions du CODIREC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644A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644A"/>
              </a:buClr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IMP membres du club lors de 2 temps forts consécutifs sont déclarés </a:t>
            </a: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Platinium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644A"/>
              </a:buClr>
              <a:buSzTx/>
              <a:buFontTx/>
              <a:buNone/>
              <a:tabLst/>
              <a:defRPr/>
            </a:pP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B49A481C-2719-594B-8363-9AFD8273B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650"/>
          <a:stretch/>
        </p:blipFill>
        <p:spPr>
          <a:xfrm>
            <a:off x="5772565" y="6009436"/>
            <a:ext cx="623117" cy="78495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E65EBF7-9ED0-7A4F-BE00-B28F59569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7782" y="1897991"/>
            <a:ext cx="1114312" cy="107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87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ZoneTexte 1"/>
          <p:cNvSpPr txBox="1"/>
          <p:nvPr/>
        </p:nvSpPr>
        <p:spPr>
          <a:xfrm rot="20849562">
            <a:off x="10077421" y="5468478"/>
            <a:ext cx="3324994" cy="307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0479" tIns="30479" rIns="30479" bIns="30479">
            <a:spAutoFit/>
          </a:bodyPr>
          <a:lstStyle/>
          <a:p>
            <a:pPr marL="0" marR="0" lvl="0" indent="0" algn="l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Reconnaissance </a:t>
            </a:r>
            <a:endParaRPr kumimoji="0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ZoneTexte 1">
            <a:extLst>
              <a:ext uri="{FF2B5EF4-FFF2-40B4-BE49-F238E27FC236}">
                <a16:creationId xmlns:a16="http://schemas.microsoft.com/office/drawing/2014/main" id="{C085DADD-26B4-4BE7-90AE-7F9A8C937104}"/>
              </a:ext>
            </a:extLst>
          </p:cNvPr>
          <p:cNvSpPr txBox="1"/>
          <p:nvPr/>
        </p:nvSpPr>
        <p:spPr>
          <a:xfrm rot="20849562">
            <a:off x="10101160" y="1294842"/>
            <a:ext cx="3324994" cy="307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0479" tIns="30479" rIns="30479" bIns="30479">
            <a:spAutoFit/>
          </a:bodyPr>
          <a:lstStyle/>
          <a:p>
            <a:pPr marL="0" marR="0" lvl="0" indent="0" algn="l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Durée</a:t>
            </a:r>
            <a:endParaRPr kumimoji="0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4" name="Picture 10" descr="Nos récompenses">
            <a:extLst>
              <a:ext uri="{FF2B5EF4-FFF2-40B4-BE49-F238E27FC236}">
                <a16:creationId xmlns:a16="http://schemas.microsoft.com/office/drawing/2014/main" id="{3483EFDC-FD65-40CC-9965-69FDA9E92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7" y="4181244"/>
            <a:ext cx="3113643" cy="17378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ZoneTexte 1">
            <a:extLst>
              <a:ext uri="{FF2B5EF4-FFF2-40B4-BE49-F238E27FC236}">
                <a16:creationId xmlns:a16="http://schemas.microsoft.com/office/drawing/2014/main" id="{DC492166-38DC-45CF-8491-C5E8E28D32C0}"/>
              </a:ext>
            </a:extLst>
          </p:cNvPr>
          <p:cNvSpPr txBox="1"/>
          <p:nvPr/>
        </p:nvSpPr>
        <p:spPr>
          <a:xfrm rot="20849562">
            <a:off x="10004923" y="344193"/>
            <a:ext cx="3324994" cy="307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0479" tIns="30479" rIns="30479" bIns="30479">
            <a:spAutoFit/>
          </a:bodyPr>
          <a:lstStyle/>
          <a:p>
            <a:pPr marL="0" marR="0" lvl="0" indent="0" algn="l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Objectif </a:t>
            </a:r>
            <a:endParaRPr kumimoji="0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D49EAD90-E2C1-4488-896C-D7E64C7693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04" t="-24" r="21058" b="70979"/>
          <a:stretch/>
        </p:blipFill>
        <p:spPr>
          <a:xfrm>
            <a:off x="-37706" y="78589"/>
            <a:ext cx="3984017" cy="1558712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EE6E601F-E7B2-4280-BA1D-CC94DBFADB43}"/>
              </a:ext>
            </a:extLst>
          </p:cNvPr>
          <p:cNvSpPr txBox="1"/>
          <p:nvPr/>
        </p:nvSpPr>
        <p:spPr>
          <a:xfrm>
            <a:off x="4153811" y="453743"/>
            <a:ext cx="6127334" cy="5747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Objectif :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Atteinte de la productivité  mensuelle « produits cibles » de l’OC fixé à chaque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temps fort de l’exercice.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Sur le </a:t>
            </a:r>
            <a:r>
              <a:rPr lang="fr-FR" sz="1100" dirty="0">
                <a:solidFill>
                  <a:srgbClr val="FF0000"/>
                </a:solidFill>
                <a:latin typeface="Calibri" panose="020F0502020204030204"/>
                <a:sym typeface="Wingdings" panose="05000000000000000000" pitchFamily="2" charset="2"/>
              </a:rPr>
              <a:t>t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emps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fort 1 du PDC 2022, productivité à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8 (PPP + santés)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Comptabilisation sur les CC présents à l’effectif.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Période : exercice 2022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premier niveau de valorisation et de récompense 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chaque mois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second niveau sur la 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durée du temps fort 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avec un classement cumulé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Barèmes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Chaque mois</a:t>
            </a: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T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ous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les IMP &gt; ou = 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100 % d’atteinte 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de la productivité mensuelle de l’OC sur les produits cibles,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perçoivent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    - 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3 étoiles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    - 5 points de bonification sur les compétitions Régionales et Nationales.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      Un véritable booster pour les compétitions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Les IMP atteignant 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entre 70 et 99 % perçoivent 1 étoile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Les IMP en dessous de 70% = 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- 1 étoile </a:t>
            </a:r>
            <a:r>
              <a:rPr kumimoji="0" lang="fr-FR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(moins une étoile)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A la fin du temps fort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Le cumul des étoiles est réalisé.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U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n classement des IMP permet d’identifier les 10 premiers par région qui intègrent le club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(</a:t>
            </a:r>
            <a:r>
              <a:rPr kumimoji="0" lang="fr-FR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les ex-aequo seront départagés par la productivité réelle sur le temps fort)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Chaque mois 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Les IMP atteignant 70 % et 100 % recevront un mail de reconnaissance de leur Responsable de région.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Au terme de chaque temps fort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Les 10 IMP intégrant le club RED ELITE MANAGERS recevra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u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n courrier de reconnaissance </a:t>
            </a:r>
            <a:r>
              <a:rPr kumimoji="0" lang="fr-FR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d’Eric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Lemercier, son numéro d’adhérent au club et un pin’s aux couleurs du club.</a:t>
            </a: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7EB2FAAB-7C66-40FA-94E3-FA61C220F5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" t="59516" r="45" b="27365"/>
          <a:stretch>
            <a:fillRect/>
          </a:stretch>
        </p:blipFill>
        <p:spPr>
          <a:xfrm>
            <a:off x="1" y="6671299"/>
            <a:ext cx="12192000" cy="191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417E182-83BD-44C8-945F-9975A8496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1145" y="249552"/>
            <a:ext cx="1650229" cy="158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5260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 55">
            <a:extLst>
              <a:ext uri="{FF2B5EF4-FFF2-40B4-BE49-F238E27FC236}">
                <a16:creationId xmlns:a16="http://schemas.microsoft.com/office/drawing/2014/main" id="{6E4BE9E6-E0E7-4540-925E-3E2E734A95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04" t="-24" r="21058" b="70979"/>
          <a:stretch/>
        </p:blipFill>
        <p:spPr>
          <a:xfrm>
            <a:off x="-73312" y="18188"/>
            <a:ext cx="5088675" cy="1990900"/>
          </a:xfrm>
          <a:prstGeom prst="rect">
            <a:avLst/>
          </a:prstGeom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3"/>
          <a:srcRect l="45" t="59516" r="45" b="27365"/>
          <a:stretch>
            <a:fillRect/>
          </a:stretch>
        </p:blipFill>
        <p:spPr>
          <a:xfrm>
            <a:off x="1" y="6671299"/>
            <a:ext cx="12192000" cy="191506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0DB029A-706B-427D-8502-E156E45AC572}"/>
              </a:ext>
            </a:extLst>
          </p:cNvPr>
          <p:cNvSpPr/>
          <p:nvPr/>
        </p:nvSpPr>
        <p:spPr>
          <a:xfrm>
            <a:off x="3618244" y="1959306"/>
            <a:ext cx="5088675" cy="1825487"/>
          </a:xfrm>
          <a:prstGeom prst="rect">
            <a:avLst/>
          </a:prstGeom>
          <a:solidFill>
            <a:srgbClr val="FF99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1" tIns="45719" rIns="91351" bIns="45719" spcCol="0" rtlCol="0" anchor="ctr"/>
          <a:lstStyle/>
          <a:p>
            <a:pPr marL="285750" marR="0" lvl="0" indent="-285750" algn="ctr" defTabSz="913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15 000 PPP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 Sérénivie-GPF-Novita-LPP)</a:t>
            </a:r>
          </a:p>
          <a:p>
            <a:pPr marL="171254" marR="0" lvl="0" indent="-171254" algn="ctr" defTabSz="913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9 000 SANTES 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Santéis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-MAG)</a:t>
            </a:r>
          </a:p>
          <a:p>
            <a:pPr marL="0" marR="0" lvl="0" indent="0" algn="ctr" defTabSz="913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3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Attendu au national - Temps fort 1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CDDE8BF-8FB6-4741-BF95-EC3661D7FD54}"/>
              </a:ext>
            </a:extLst>
          </p:cNvPr>
          <p:cNvSpPr/>
          <p:nvPr/>
        </p:nvSpPr>
        <p:spPr>
          <a:xfrm>
            <a:off x="2405567" y="4523700"/>
            <a:ext cx="3578737" cy="1599419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 PPP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(Sérénivie-GPF-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Novita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-LPP)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 SANTES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(Santéis-MAG)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Productivité mensuelle par CC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4BB6D6-8659-4645-88D5-E478D4BB17CA}"/>
              </a:ext>
            </a:extLst>
          </p:cNvPr>
          <p:cNvSpPr/>
          <p:nvPr/>
        </p:nvSpPr>
        <p:spPr>
          <a:xfrm>
            <a:off x="6632114" y="4517288"/>
            <a:ext cx="3731088" cy="1605832"/>
          </a:xfrm>
          <a:prstGeom prst="rect">
            <a:avLst/>
          </a:prstGeom>
          <a:solidFill>
            <a:srgbClr val="CC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15 PPP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(Sérénivie-GPF-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Novita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-LPP)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9 SANTES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(Santéis-MAG)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Productivité sur le temps fort 1 par CC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lèche : chevron 46">
            <a:extLst>
              <a:ext uri="{FF2B5EF4-FFF2-40B4-BE49-F238E27FC236}">
                <a16:creationId xmlns:a16="http://schemas.microsoft.com/office/drawing/2014/main" id="{00A3661C-1B57-4BD5-A408-83EE5E366729}"/>
              </a:ext>
            </a:extLst>
          </p:cNvPr>
          <p:cNvSpPr/>
          <p:nvPr/>
        </p:nvSpPr>
        <p:spPr>
          <a:xfrm>
            <a:off x="6162582" y="5023614"/>
            <a:ext cx="354536" cy="628650"/>
          </a:xfrm>
          <a:prstGeom prst="chevron">
            <a:avLst/>
          </a:prstGeom>
          <a:solidFill>
            <a:schemeClr val="accent3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DF696D11-5665-407C-B9AE-44CD2EBDCEF6}"/>
              </a:ext>
            </a:extLst>
          </p:cNvPr>
          <p:cNvSpPr/>
          <p:nvPr/>
        </p:nvSpPr>
        <p:spPr>
          <a:xfrm>
            <a:off x="8006345" y="4332973"/>
            <a:ext cx="889343" cy="725682"/>
          </a:xfrm>
          <a:prstGeom prst="ellipse">
            <a:avLst/>
          </a:prstGeom>
          <a:solidFill>
            <a:schemeClr val="bg1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F22A977B-B7D1-42C9-A839-CCEAD98B7C91}"/>
              </a:ext>
            </a:extLst>
          </p:cNvPr>
          <p:cNvSpPr/>
          <p:nvPr/>
        </p:nvSpPr>
        <p:spPr>
          <a:xfrm>
            <a:off x="3718746" y="4367954"/>
            <a:ext cx="889343" cy="725682"/>
          </a:xfrm>
          <a:prstGeom prst="ellipse">
            <a:avLst/>
          </a:prstGeom>
          <a:solidFill>
            <a:schemeClr val="bg1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7D6DF4EB-4383-42B6-9EB0-652E92FE3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18" y="4899689"/>
            <a:ext cx="876500" cy="8765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2684F8D-4481-473C-969E-50924E547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7715" y="219696"/>
            <a:ext cx="1650229" cy="158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3679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" descr="Image"/>
          <p:cNvPicPr>
            <a:picLocks noChangeAspect="1"/>
          </p:cNvPicPr>
          <p:nvPr/>
        </p:nvPicPr>
        <p:blipFill>
          <a:blip r:embed="rId2"/>
          <a:srcRect l="45" t="59516" r="45" b="27365"/>
          <a:stretch>
            <a:fillRect/>
          </a:stretch>
        </p:blipFill>
        <p:spPr>
          <a:xfrm>
            <a:off x="1" y="6671299"/>
            <a:ext cx="12192000" cy="19150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B0BC634-BA3A-4A64-8580-EE28579142E8}"/>
              </a:ext>
            </a:extLst>
          </p:cNvPr>
          <p:cNvSpPr txBox="1"/>
          <p:nvPr/>
        </p:nvSpPr>
        <p:spPr>
          <a:xfrm>
            <a:off x="122867" y="1843884"/>
            <a:ext cx="11008013" cy="5047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fr-FR" sz="1400" b="0" i="0" u="sng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</a:t>
            </a: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fr-FR" sz="1400" u="sng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kumimoji="0" lang="fr-FR" sz="1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emps</a:t>
            </a: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M1 :  9 contrats « produits cibles » de productivité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  soit &gt; à 100 % =    3 étoiles  pour l’adhésion au club et + 5 points sur les compétitions annuelles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M2 :  7 contrats « produits cibles » de productivité   soit &gt; à 70 %  =    1 étoile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M3 :  3 contrats « produits cibles » de productivité   soit &lt; à 70 %   =  - 1 étoile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Les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5 points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acquis sur le M1 grâce à l’atteinte de 100% ou plus de l’objectif viennent s’ajouter aux points des compétitions.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     Les IMP concernés recevront un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courrier de reconnaissance de leur RR respectif.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Soit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3 étoiles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gagnées sur la période du 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t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emps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fort. L’IMP sera classé selon le nombre d’étoiles obtenues pour tenter de gagner sa place parmi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     les 10 sièges ouverts au sein du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Club Red Elite Managers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. 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(Les ex-aequo seront départagés par la productivité réelle sur le temps fort)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     Les IMP concernés recevront un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courrier de reconnaissance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d’Eric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Lemercier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.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2</a:t>
            </a:r>
            <a:r>
              <a:rPr kumimoji="0" lang="fr-FR" sz="1400" b="0" i="0" u="sng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e</a:t>
            </a: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temps fort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M1 :   9 contrats « produits cibles » de productivité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  soit &gt; à 100 % =    3 étoiles et + 5 points sur les compétitions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M2 : 10 contrats « produits cibles » de productivité   soit &gt; à  70 %  =    3 étoiles et + 5 points sur les compétitions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M3 :   7 contrats « produits cibles » de productivité   soit &gt; à  70 %  =    1 étoile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Les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10 points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acquis sur le M1 et le M2 grâce à l’atteinte de 100% ou plus de l’objectif viennent s’ajouter aux points des compétitions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     Les IMP concernés recevront un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courrier de reconnaissance de leur RR respectif.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Soit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6 étoiles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gagnées sur la période du temps fort 2. L’IMP sera classé selon le nombre d’étoiles obtenues pour tenter de gagner sa place parmi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     les 10 sièges ouverts au sein du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Club Red Elite Managers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.  Ils recevront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un courrier de reconnaissance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d’Eric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Lemercier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1FC6D81-8074-40A8-8049-DB64C9A9C3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04" t="-24" r="21058" b="70979"/>
          <a:stretch/>
        </p:blipFill>
        <p:spPr>
          <a:xfrm>
            <a:off x="-73312" y="18188"/>
            <a:ext cx="5088675" cy="1990900"/>
          </a:xfrm>
          <a:prstGeom prst="rect">
            <a:avLst/>
          </a:prstGeom>
        </p:spPr>
      </p:pic>
      <p:pic>
        <p:nvPicPr>
          <p:cNvPr id="29" name="Picture 2" descr="10 idées de récompenses pour votre challenge commercial">
            <a:extLst>
              <a:ext uri="{FF2B5EF4-FFF2-40B4-BE49-F238E27FC236}">
                <a16:creationId xmlns:a16="http://schemas.microsoft.com/office/drawing/2014/main" id="{DD416F49-E768-438F-97C2-A3ADAF9D3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420" y="28136"/>
            <a:ext cx="3652107" cy="228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09535C7-C217-44A5-8E20-EA82E9BBC5B4}"/>
              </a:ext>
            </a:extLst>
          </p:cNvPr>
          <p:cNvSpPr txBox="1"/>
          <p:nvPr/>
        </p:nvSpPr>
        <p:spPr>
          <a:xfrm>
            <a:off x="4604400" y="1481439"/>
            <a:ext cx="1270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Exemple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00740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FFE2664A-EDCA-2445-82EA-2FFB71C29447}"/>
              </a:ext>
            </a:extLst>
          </p:cNvPr>
          <p:cNvCxnSpPr>
            <a:cxnSpLocks/>
          </p:cNvCxnSpPr>
          <p:nvPr/>
        </p:nvCxnSpPr>
        <p:spPr>
          <a:xfrm>
            <a:off x="8409721" y="2365024"/>
            <a:ext cx="0" cy="2843250"/>
          </a:xfrm>
          <a:prstGeom prst="line">
            <a:avLst/>
          </a:prstGeom>
          <a:ln>
            <a:solidFill>
              <a:srgbClr val="9A2B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19EE7CB4-1D1F-D74C-8BE6-B203FE0D6F45}"/>
              </a:ext>
            </a:extLst>
          </p:cNvPr>
          <p:cNvCxnSpPr>
            <a:cxnSpLocks/>
          </p:cNvCxnSpPr>
          <p:nvPr/>
        </p:nvCxnSpPr>
        <p:spPr>
          <a:xfrm>
            <a:off x="7062212" y="2818765"/>
            <a:ext cx="0" cy="2308758"/>
          </a:xfrm>
          <a:prstGeom prst="line">
            <a:avLst/>
          </a:prstGeom>
          <a:ln>
            <a:solidFill>
              <a:srgbClr val="9A2B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4BDD350C-7F1A-8A44-9843-D539B7B81C94}"/>
              </a:ext>
            </a:extLst>
          </p:cNvPr>
          <p:cNvCxnSpPr>
            <a:cxnSpLocks/>
          </p:cNvCxnSpPr>
          <p:nvPr/>
        </p:nvCxnSpPr>
        <p:spPr>
          <a:xfrm>
            <a:off x="5037093" y="3262570"/>
            <a:ext cx="0" cy="1864953"/>
          </a:xfrm>
          <a:prstGeom prst="line">
            <a:avLst/>
          </a:prstGeom>
          <a:ln>
            <a:solidFill>
              <a:srgbClr val="9A2B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123212F1-AC19-404B-82D2-7A7969851835}"/>
              </a:ext>
            </a:extLst>
          </p:cNvPr>
          <p:cNvCxnSpPr/>
          <p:nvPr/>
        </p:nvCxnSpPr>
        <p:spPr>
          <a:xfrm>
            <a:off x="11374691" y="4082019"/>
            <a:ext cx="2536" cy="1037200"/>
          </a:xfrm>
          <a:prstGeom prst="line">
            <a:avLst/>
          </a:prstGeom>
          <a:ln>
            <a:solidFill>
              <a:srgbClr val="B131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A9878747-AC94-2B40-A3CF-0390E203B5FB}"/>
              </a:ext>
            </a:extLst>
          </p:cNvPr>
          <p:cNvCxnSpPr/>
          <p:nvPr/>
        </p:nvCxnSpPr>
        <p:spPr>
          <a:xfrm>
            <a:off x="8018564" y="4082020"/>
            <a:ext cx="2536" cy="1037200"/>
          </a:xfrm>
          <a:prstGeom prst="line">
            <a:avLst/>
          </a:prstGeom>
          <a:ln>
            <a:solidFill>
              <a:srgbClr val="B131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EB02BA0A-A647-9E42-81BA-25D1DE695EE4}"/>
              </a:ext>
            </a:extLst>
          </p:cNvPr>
          <p:cNvCxnSpPr/>
          <p:nvPr/>
        </p:nvCxnSpPr>
        <p:spPr>
          <a:xfrm>
            <a:off x="6665775" y="4082021"/>
            <a:ext cx="2536" cy="1037200"/>
          </a:xfrm>
          <a:prstGeom prst="line">
            <a:avLst/>
          </a:prstGeom>
          <a:ln>
            <a:solidFill>
              <a:srgbClr val="B131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BFA0B599-4108-534A-B055-874BF767D8C5}"/>
              </a:ext>
            </a:extLst>
          </p:cNvPr>
          <p:cNvCxnSpPr>
            <a:stCxn id="69" idx="2"/>
            <a:endCxn id="42" idx="0"/>
          </p:cNvCxnSpPr>
          <p:nvPr/>
        </p:nvCxnSpPr>
        <p:spPr>
          <a:xfrm>
            <a:off x="4648719" y="4082023"/>
            <a:ext cx="2535" cy="1037199"/>
          </a:xfrm>
          <a:prstGeom prst="line">
            <a:avLst/>
          </a:prstGeom>
          <a:ln>
            <a:solidFill>
              <a:srgbClr val="B131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èche : droite 68">
            <a:extLst>
              <a:ext uri="{FF2B5EF4-FFF2-40B4-BE49-F238E27FC236}">
                <a16:creationId xmlns:a16="http://schemas.microsoft.com/office/drawing/2014/main" id="{1E3296D5-0A62-9F46-B49B-B2A99F00DBEE}"/>
              </a:ext>
            </a:extLst>
          </p:cNvPr>
          <p:cNvSpPr/>
          <p:nvPr/>
        </p:nvSpPr>
        <p:spPr>
          <a:xfrm>
            <a:off x="303181" y="4441848"/>
            <a:ext cx="1824606" cy="766426"/>
          </a:xfrm>
          <a:prstGeom prst="rightArrow">
            <a:avLst/>
          </a:prstGeom>
          <a:solidFill>
            <a:srgbClr val="DB6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Distribution d’étoiles </a:t>
            </a:r>
          </a:p>
        </p:txBody>
      </p:sp>
      <p:sp>
        <p:nvSpPr>
          <p:cNvPr id="23" name="Étoile : 5 branches 40">
            <a:extLst>
              <a:ext uri="{FF2B5EF4-FFF2-40B4-BE49-F238E27FC236}">
                <a16:creationId xmlns:a16="http://schemas.microsoft.com/office/drawing/2014/main" id="{215DADA1-FC3A-1444-964E-587D8B60E5F2}"/>
              </a:ext>
            </a:extLst>
          </p:cNvPr>
          <p:cNvSpPr/>
          <p:nvPr/>
        </p:nvSpPr>
        <p:spPr>
          <a:xfrm>
            <a:off x="2513326" y="4673782"/>
            <a:ext cx="250067" cy="282685"/>
          </a:xfrm>
          <a:prstGeom prst="star5">
            <a:avLst/>
          </a:prstGeom>
          <a:solidFill>
            <a:srgbClr val="DB6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342E11B-A077-2849-A174-855FA4F3F3EF}"/>
              </a:ext>
            </a:extLst>
          </p:cNvPr>
          <p:cNvSpPr/>
          <p:nvPr/>
        </p:nvSpPr>
        <p:spPr>
          <a:xfrm>
            <a:off x="2348527" y="5119222"/>
            <a:ext cx="579666" cy="500431"/>
          </a:xfrm>
          <a:prstGeom prst="rect">
            <a:avLst/>
          </a:prstGeom>
          <a:solidFill>
            <a:srgbClr val="7C2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Déc.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705B74C-32A5-EB48-B523-0E3FC6C98AAA}"/>
              </a:ext>
            </a:extLst>
          </p:cNvPr>
          <p:cNvSpPr/>
          <p:nvPr/>
        </p:nvSpPr>
        <p:spPr>
          <a:xfrm>
            <a:off x="3019492" y="5119222"/>
            <a:ext cx="579666" cy="500431"/>
          </a:xfrm>
          <a:prstGeom prst="rect">
            <a:avLst/>
          </a:prstGeom>
          <a:solidFill>
            <a:srgbClr val="7C2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janvier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680232-3F7D-B743-87FB-F153DA492C07}"/>
              </a:ext>
            </a:extLst>
          </p:cNvPr>
          <p:cNvSpPr/>
          <p:nvPr/>
        </p:nvSpPr>
        <p:spPr>
          <a:xfrm>
            <a:off x="3690457" y="5119222"/>
            <a:ext cx="579666" cy="500431"/>
          </a:xfrm>
          <a:prstGeom prst="rect">
            <a:avLst/>
          </a:prstGeom>
          <a:solidFill>
            <a:srgbClr val="7C2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février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F73607D-6E55-734D-9E09-A9CCBCF557A6}"/>
              </a:ext>
            </a:extLst>
          </p:cNvPr>
          <p:cNvSpPr/>
          <p:nvPr/>
        </p:nvSpPr>
        <p:spPr>
          <a:xfrm>
            <a:off x="4361421" y="5119222"/>
            <a:ext cx="579666" cy="500431"/>
          </a:xfrm>
          <a:prstGeom prst="rect">
            <a:avLst/>
          </a:prstGeom>
          <a:solidFill>
            <a:srgbClr val="7C2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5793F9E-2D4E-4244-BE81-C3185F13485A}"/>
              </a:ext>
            </a:extLst>
          </p:cNvPr>
          <p:cNvSpPr/>
          <p:nvPr/>
        </p:nvSpPr>
        <p:spPr>
          <a:xfrm>
            <a:off x="5032387" y="5119222"/>
            <a:ext cx="579666" cy="500431"/>
          </a:xfrm>
          <a:prstGeom prst="rect">
            <a:avLst/>
          </a:prstGeom>
          <a:solidFill>
            <a:srgbClr val="7C2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avril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91AD1FC-9007-9D44-B89F-685FE7E4FA9C}"/>
              </a:ext>
            </a:extLst>
          </p:cNvPr>
          <p:cNvSpPr/>
          <p:nvPr/>
        </p:nvSpPr>
        <p:spPr>
          <a:xfrm>
            <a:off x="5703351" y="5119222"/>
            <a:ext cx="579666" cy="500431"/>
          </a:xfrm>
          <a:prstGeom prst="rect">
            <a:avLst/>
          </a:prstGeom>
          <a:solidFill>
            <a:srgbClr val="7C2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09DE540-C790-FA4A-B5DF-6B6BF1B1CC5B}"/>
              </a:ext>
            </a:extLst>
          </p:cNvPr>
          <p:cNvSpPr/>
          <p:nvPr/>
        </p:nvSpPr>
        <p:spPr>
          <a:xfrm>
            <a:off x="6378478" y="5119222"/>
            <a:ext cx="579666" cy="500431"/>
          </a:xfrm>
          <a:prstGeom prst="rect">
            <a:avLst/>
          </a:prstGeom>
          <a:solidFill>
            <a:srgbClr val="7C2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juin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DC395DE-CDD9-7C4C-ABD5-85F5F3D9B5AA}"/>
              </a:ext>
            </a:extLst>
          </p:cNvPr>
          <p:cNvSpPr/>
          <p:nvPr/>
        </p:nvSpPr>
        <p:spPr>
          <a:xfrm>
            <a:off x="7053606" y="5119222"/>
            <a:ext cx="579666" cy="500431"/>
          </a:xfrm>
          <a:prstGeom prst="rect">
            <a:avLst/>
          </a:prstGeom>
          <a:solidFill>
            <a:srgbClr val="7C2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juillet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D646D1C-BB0E-F546-936F-87630C52D841}"/>
              </a:ext>
            </a:extLst>
          </p:cNvPr>
          <p:cNvSpPr/>
          <p:nvPr/>
        </p:nvSpPr>
        <p:spPr>
          <a:xfrm>
            <a:off x="7728733" y="5119222"/>
            <a:ext cx="579666" cy="500431"/>
          </a:xfrm>
          <a:prstGeom prst="rect">
            <a:avLst/>
          </a:prstGeom>
          <a:solidFill>
            <a:srgbClr val="7C2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août 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D9BBF6E-CC5A-8B45-B3EC-C317EA7C9DBA}"/>
              </a:ext>
            </a:extLst>
          </p:cNvPr>
          <p:cNvSpPr/>
          <p:nvPr/>
        </p:nvSpPr>
        <p:spPr>
          <a:xfrm>
            <a:off x="8403860" y="5118548"/>
            <a:ext cx="579666" cy="500431"/>
          </a:xfrm>
          <a:prstGeom prst="rect">
            <a:avLst/>
          </a:prstGeom>
          <a:solidFill>
            <a:srgbClr val="7C2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sept. 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35F0A27-01CA-6941-9251-0E5F24745E6C}"/>
              </a:ext>
            </a:extLst>
          </p:cNvPr>
          <p:cNvSpPr/>
          <p:nvPr/>
        </p:nvSpPr>
        <p:spPr>
          <a:xfrm>
            <a:off x="9074825" y="5118548"/>
            <a:ext cx="579666" cy="500431"/>
          </a:xfrm>
          <a:prstGeom prst="rect">
            <a:avLst/>
          </a:prstGeom>
          <a:solidFill>
            <a:srgbClr val="7C2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oct. 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768F2AD-FEFC-E242-80F3-A0D2EBDA61E0}"/>
              </a:ext>
            </a:extLst>
          </p:cNvPr>
          <p:cNvSpPr/>
          <p:nvPr/>
        </p:nvSpPr>
        <p:spPr>
          <a:xfrm>
            <a:off x="9745790" y="5118210"/>
            <a:ext cx="579666" cy="500431"/>
          </a:xfrm>
          <a:prstGeom prst="rect">
            <a:avLst/>
          </a:prstGeom>
          <a:solidFill>
            <a:srgbClr val="7C2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nov. 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CB10C30-642D-D945-BA6D-5D69767F41F1}"/>
              </a:ext>
            </a:extLst>
          </p:cNvPr>
          <p:cNvSpPr/>
          <p:nvPr/>
        </p:nvSpPr>
        <p:spPr>
          <a:xfrm>
            <a:off x="10416755" y="5109103"/>
            <a:ext cx="579666" cy="500431"/>
          </a:xfrm>
          <a:prstGeom prst="rect">
            <a:avLst/>
          </a:prstGeom>
          <a:solidFill>
            <a:srgbClr val="7C2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déc. 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A5A80D8-5365-A949-8C9D-FB8D6D0161E6}"/>
              </a:ext>
            </a:extLst>
          </p:cNvPr>
          <p:cNvSpPr/>
          <p:nvPr/>
        </p:nvSpPr>
        <p:spPr>
          <a:xfrm>
            <a:off x="11087720" y="5109103"/>
            <a:ext cx="579666" cy="500431"/>
          </a:xfrm>
          <a:prstGeom prst="rect">
            <a:avLst/>
          </a:prstGeom>
          <a:solidFill>
            <a:srgbClr val="7C2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janvier  </a:t>
            </a:r>
          </a:p>
        </p:txBody>
      </p:sp>
      <p:sp>
        <p:nvSpPr>
          <p:cNvPr id="54" name="Étoile : 5 branches 40">
            <a:extLst>
              <a:ext uri="{FF2B5EF4-FFF2-40B4-BE49-F238E27FC236}">
                <a16:creationId xmlns:a16="http://schemas.microsoft.com/office/drawing/2014/main" id="{3E96FD81-813D-1740-9F3B-CB1D92DFD532}"/>
              </a:ext>
            </a:extLst>
          </p:cNvPr>
          <p:cNvSpPr/>
          <p:nvPr/>
        </p:nvSpPr>
        <p:spPr>
          <a:xfrm>
            <a:off x="3184291" y="4673782"/>
            <a:ext cx="250067" cy="282685"/>
          </a:xfrm>
          <a:prstGeom prst="star5">
            <a:avLst/>
          </a:prstGeom>
          <a:solidFill>
            <a:srgbClr val="DB6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Étoile : 5 branches 40">
            <a:extLst>
              <a:ext uri="{FF2B5EF4-FFF2-40B4-BE49-F238E27FC236}">
                <a16:creationId xmlns:a16="http://schemas.microsoft.com/office/drawing/2014/main" id="{13E14CE3-3B3D-3040-8E1A-211A9A533D4E}"/>
              </a:ext>
            </a:extLst>
          </p:cNvPr>
          <p:cNvSpPr/>
          <p:nvPr/>
        </p:nvSpPr>
        <p:spPr>
          <a:xfrm>
            <a:off x="3853988" y="4673782"/>
            <a:ext cx="250067" cy="282685"/>
          </a:xfrm>
          <a:prstGeom prst="star5">
            <a:avLst/>
          </a:prstGeom>
          <a:solidFill>
            <a:srgbClr val="DB6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Étoile : 5 branches 40">
            <a:extLst>
              <a:ext uri="{FF2B5EF4-FFF2-40B4-BE49-F238E27FC236}">
                <a16:creationId xmlns:a16="http://schemas.microsoft.com/office/drawing/2014/main" id="{F38E66BC-A4A5-DB46-B30B-2E6750B6FD82}"/>
              </a:ext>
            </a:extLst>
          </p:cNvPr>
          <p:cNvSpPr/>
          <p:nvPr/>
        </p:nvSpPr>
        <p:spPr>
          <a:xfrm>
            <a:off x="4523685" y="4673782"/>
            <a:ext cx="250067" cy="282685"/>
          </a:xfrm>
          <a:prstGeom prst="star5">
            <a:avLst/>
          </a:prstGeom>
          <a:solidFill>
            <a:srgbClr val="DB6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Étoile : 5 branches 40">
            <a:extLst>
              <a:ext uri="{FF2B5EF4-FFF2-40B4-BE49-F238E27FC236}">
                <a16:creationId xmlns:a16="http://schemas.microsoft.com/office/drawing/2014/main" id="{A4CCF6F6-23BF-794F-9784-FC825CDDAF9C}"/>
              </a:ext>
            </a:extLst>
          </p:cNvPr>
          <p:cNvSpPr/>
          <p:nvPr/>
        </p:nvSpPr>
        <p:spPr>
          <a:xfrm>
            <a:off x="5193382" y="4673782"/>
            <a:ext cx="250067" cy="282685"/>
          </a:xfrm>
          <a:prstGeom prst="star5">
            <a:avLst/>
          </a:prstGeom>
          <a:solidFill>
            <a:srgbClr val="DB6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Étoile : 5 branches 40">
            <a:extLst>
              <a:ext uri="{FF2B5EF4-FFF2-40B4-BE49-F238E27FC236}">
                <a16:creationId xmlns:a16="http://schemas.microsoft.com/office/drawing/2014/main" id="{CAA2D3E3-6CA8-6D4B-B4F4-D908C33CA9E4}"/>
              </a:ext>
            </a:extLst>
          </p:cNvPr>
          <p:cNvSpPr/>
          <p:nvPr/>
        </p:nvSpPr>
        <p:spPr>
          <a:xfrm>
            <a:off x="5863079" y="4688259"/>
            <a:ext cx="250067" cy="282685"/>
          </a:xfrm>
          <a:prstGeom prst="star5">
            <a:avLst/>
          </a:prstGeom>
          <a:solidFill>
            <a:srgbClr val="DB6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Étoile : 5 branches 40">
            <a:extLst>
              <a:ext uri="{FF2B5EF4-FFF2-40B4-BE49-F238E27FC236}">
                <a16:creationId xmlns:a16="http://schemas.microsoft.com/office/drawing/2014/main" id="{55DED9DD-3797-1542-849C-82EFD892073D}"/>
              </a:ext>
            </a:extLst>
          </p:cNvPr>
          <p:cNvSpPr/>
          <p:nvPr/>
        </p:nvSpPr>
        <p:spPr>
          <a:xfrm>
            <a:off x="6543277" y="4688259"/>
            <a:ext cx="250067" cy="282685"/>
          </a:xfrm>
          <a:prstGeom prst="star5">
            <a:avLst/>
          </a:prstGeom>
          <a:solidFill>
            <a:srgbClr val="DB6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Étoile : 5 branches 40">
            <a:extLst>
              <a:ext uri="{FF2B5EF4-FFF2-40B4-BE49-F238E27FC236}">
                <a16:creationId xmlns:a16="http://schemas.microsoft.com/office/drawing/2014/main" id="{4DA291A9-4C5E-DB41-8573-2034E11DD82E}"/>
              </a:ext>
            </a:extLst>
          </p:cNvPr>
          <p:cNvSpPr/>
          <p:nvPr/>
        </p:nvSpPr>
        <p:spPr>
          <a:xfrm>
            <a:off x="7223475" y="4688259"/>
            <a:ext cx="250067" cy="282685"/>
          </a:xfrm>
          <a:prstGeom prst="star5">
            <a:avLst/>
          </a:prstGeom>
          <a:solidFill>
            <a:srgbClr val="DB6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Étoile : 5 branches 40">
            <a:extLst>
              <a:ext uri="{FF2B5EF4-FFF2-40B4-BE49-F238E27FC236}">
                <a16:creationId xmlns:a16="http://schemas.microsoft.com/office/drawing/2014/main" id="{A59A5E00-94CE-C94A-A5ED-73930DFDA42E}"/>
              </a:ext>
            </a:extLst>
          </p:cNvPr>
          <p:cNvSpPr/>
          <p:nvPr/>
        </p:nvSpPr>
        <p:spPr>
          <a:xfrm>
            <a:off x="7899230" y="4688259"/>
            <a:ext cx="250067" cy="282685"/>
          </a:xfrm>
          <a:prstGeom prst="star5">
            <a:avLst/>
          </a:prstGeom>
          <a:solidFill>
            <a:srgbClr val="DB6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Étoile : 5 branches 40">
            <a:extLst>
              <a:ext uri="{FF2B5EF4-FFF2-40B4-BE49-F238E27FC236}">
                <a16:creationId xmlns:a16="http://schemas.microsoft.com/office/drawing/2014/main" id="{442B4BA0-6FE1-5746-8544-33683D9BDBB4}"/>
              </a:ext>
            </a:extLst>
          </p:cNvPr>
          <p:cNvSpPr/>
          <p:nvPr/>
        </p:nvSpPr>
        <p:spPr>
          <a:xfrm>
            <a:off x="8574984" y="4683719"/>
            <a:ext cx="250067" cy="282685"/>
          </a:xfrm>
          <a:prstGeom prst="star5">
            <a:avLst/>
          </a:prstGeom>
          <a:solidFill>
            <a:srgbClr val="DB6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Étoile : 5 branches 40">
            <a:extLst>
              <a:ext uri="{FF2B5EF4-FFF2-40B4-BE49-F238E27FC236}">
                <a16:creationId xmlns:a16="http://schemas.microsoft.com/office/drawing/2014/main" id="{84D2C893-A61B-E749-B27D-801A74318CA9}"/>
              </a:ext>
            </a:extLst>
          </p:cNvPr>
          <p:cNvSpPr/>
          <p:nvPr/>
        </p:nvSpPr>
        <p:spPr>
          <a:xfrm>
            <a:off x="9255182" y="4683719"/>
            <a:ext cx="250067" cy="282685"/>
          </a:xfrm>
          <a:prstGeom prst="star5">
            <a:avLst/>
          </a:prstGeom>
          <a:solidFill>
            <a:srgbClr val="DB6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Étoile : 5 branches 40">
            <a:extLst>
              <a:ext uri="{FF2B5EF4-FFF2-40B4-BE49-F238E27FC236}">
                <a16:creationId xmlns:a16="http://schemas.microsoft.com/office/drawing/2014/main" id="{62F474A8-D1FA-0C4F-990A-504ADF501CDF}"/>
              </a:ext>
            </a:extLst>
          </p:cNvPr>
          <p:cNvSpPr/>
          <p:nvPr/>
        </p:nvSpPr>
        <p:spPr>
          <a:xfrm>
            <a:off x="9890010" y="4684048"/>
            <a:ext cx="250067" cy="282685"/>
          </a:xfrm>
          <a:prstGeom prst="star5">
            <a:avLst/>
          </a:prstGeom>
          <a:solidFill>
            <a:srgbClr val="DB6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Étoile : 5 branches 40">
            <a:extLst>
              <a:ext uri="{FF2B5EF4-FFF2-40B4-BE49-F238E27FC236}">
                <a16:creationId xmlns:a16="http://schemas.microsoft.com/office/drawing/2014/main" id="{2A09196E-D3EB-6B4A-9DC7-B6C4312E2D18}"/>
              </a:ext>
            </a:extLst>
          </p:cNvPr>
          <p:cNvSpPr/>
          <p:nvPr/>
        </p:nvSpPr>
        <p:spPr>
          <a:xfrm>
            <a:off x="10581554" y="4683719"/>
            <a:ext cx="250067" cy="282685"/>
          </a:xfrm>
          <a:prstGeom prst="star5">
            <a:avLst/>
          </a:prstGeom>
          <a:solidFill>
            <a:srgbClr val="DB6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Étoile : 5 branches 40">
            <a:extLst>
              <a:ext uri="{FF2B5EF4-FFF2-40B4-BE49-F238E27FC236}">
                <a16:creationId xmlns:a16="http://schemas.microsoft.com/office/drawing/2014/main" id="{83D575D0-BFC1-EA4C-A8AA-679AB79B1536}"/>
              </a:ext>
            </a:extLst>
          </p:cNvPr>
          <p:cNvSpPr/>
          <p:nvPr/>
        </p:nvSpPr>
        <p:spPr>
          <a:xfrm>
            <a:off x="11252519" y="4683719"/>
            <a:ext cx="250067" cy="282685"/>
          </a:xfrm>
          <a:prstGeom prst="star5">
            <a:avLst/>
          </a:prstGeom>
          <a:solidFill>
            <a:srgbClr val="DB6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lèche : droite 68">
            <a:extLst>
              <a:ext uri="{FF2B5EF4-FFF2-40B4-BE49-F238E27FC236}">
                <a16:creationId xmlns:a16="http://schemas.microsoft.com/office/drawing/2014/main" id="{C8DEAD14-F010-BD49-857E-BDD70C695602}"/>
              </a:ext>
            </a:extLst>
          </p:cNvPr>
          <p:cNvSpPr/>
          <p:nvPr/>
        </p:nvSpPr>
        <p:spPr>
          <a:xfrm>
            <a:off x="303181" y="3468997"/>
            <a:ext cx="1824606" cy="766426"/>
          </a:xfrm>
          <a:prstGeom prst="rightArrow">
            <a:avLst/>
          </a:prstGeom>
          <a:solidFill>
            <a:srgbClr val="B13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Résultats 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A820161-38A2-0446-B210-7BE7DE83727B}"/>
              </a:ext>
            </a:extLst>
          </p:cNvPr>
          <p:cNvSpPr/>
          <p:nvPr/>
        </p:nvSpPr>
        <p:spPr>
          <a:xfrm>
            <a:off x="4137452" y="3622396"/>
            <a:ext cx="1022533" cy="459627"/>
          </a:xfrm>
          <a:prstGeom prst="rect">
            <a:avLst/>
          </a:prstGeom>
          <a:solidFill>
            <a:srgbClr val="B13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mars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D5F646D-B080-A440-9D6E-D49D8C0A76F5}"/>
              </a:ext>
            </a:extLst>
          </p:cNvPr>
          <p:cNvSpPr/>
          <p:nvPr/>
        </p:nvSpPr>
        <p:spPr>
          <a:xfrm>
            <a:off x="6157376" y="3622395"/>
            <a:ext cx="1022533" cy="459627"/>
          </a:xfrm>
          <a:prstGeom prst="rect">
            <a:avLst/>
          </a:prstGeom>
          <a:solidFill>
            <a:srgbClr val="B13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juin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E04952D-8600-EE44-8535-233E5F36826D}"/>
              </a:ext>
            </a:extLst>
          </p:cNvPr>
          <p:cNvSpPr/>
          <p:nvPr/>
        </p:nvSpPr>
        <p:spPr>
          <a:xfrm>
            <a:off x="7507298" y="3622393"/>
            <a:ext cx="1022533" cy="459627"/>
          </a:xfrm>
          <a:prstGeom prst="rect">
            <a:avLst/>
          </a:prstGeom>
          <a:solidFill>
            <a:srgbClr val="B13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août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F610713-399F-4640-B6A4-A63CBF2D7512}"/>
              </a:ext>
            </a:extLst>
          </p:cNvPr>
          <p:cNvSpPr/>
          <p:nvPr/>
        </p:nvSpPr>
        <p:spPr>
          <a:xfrm>
            <a:off x="10866285" y="3622393"/>
            <a:ext cx="1022533" cy="459627"/>
          </a:xfrm>
          <a:prstGeom prst="rect">
            <a:avLst/>
          </a:prstGeom>
          <a:solidFill>
            <a:srgbClr val="B13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janvier</a:t>
            </a:r>
          </a:p>
        </p:txBody>
      </p:sp>
      <p:sp>
        <p:nvSpPr>
          <p:cNvPr id="81" name="Flèche : droite 68">
            <a:extLst>
              <a:ext uri="{FF2B5EF4-FFF2-40B4-BE49-F238E27FC236}">
                <a16:creationId xmlns:a16="http://schemas.microsoft.com/office/drawing/2014/main" id="{29D61434-819C-7A4F-911F-F1097FFD6495}"/>
              </a:ext>
            </a:extLst>
          </p:cNvPr>
          <p:cNvSpPr/>
          <p:nvPr/>
        </p:nvSpPr>
        <p:spPr>
          <a:xfrm>
            <a:off x="305078" y="2496144"/>
            <a:ext cx="1824606" cy="766426"/>
          </a:xfrm>
          <a:prstGeom prst="rightArrow">
            <a:avLst/>
          </a:prstGeom>
          <a:solidFill>
            <a:srgbClr val="9A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Participation au CREM 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6F79450-8647-3D4D-96CE-FDB254581201}"/>
              </a:ext>
            </a:extLst>
          </p:cNvPr>
          <p:cNvSpPr/>
          <p:nvPr/>
        </p:nvSpPr>
        <p:spPr>
          <a:xfrm>
            <a:off x="3686327" y="1786408"/>
            <a:ext cx="3408354" cy="273610"/>
          </a:xfrm>
          <a:prstGeom prst="rect">
            <a:avLst/>
          </a:prstGeom>
          <a:solidFill>
            <a:srgbClr val="9A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mois à partir du 1</a:t>
            </a:r>
            <a:r>
              <a:rPr kumimoji="0" lang="fr-FR" sz="12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février 2023</a:t>
            </a:r>
          </a:p>
        </p:txBody>
      </p: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FB586C14-46B0-7842-9B5C-ADF98A519195}"/>
              </a:ext>
            </a:extLst>
          </p:cNvPr>
          <p:cNvCxnSpPr>
            <a:cxnSpLocks/>
          </p:cNvCxnSpPr>
          <p:nvPr/>
        </p:nvCxnSpPr>
        <p:spPr>
          <a:xfrm>
            <a:off x="3695613" y="2060018"/>
            <a:ext cx="0" cy="3058192"/>
          </a:xfrm>
          <a:prstGeom prst="line">
            <a:avLst/>
          </a:prstGeom>
          <a:ln>
            <a:solidFill>
              <a:srgbClr val="9A2B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E37CBB0B-E0F5-A443-A9B7-7D34BE169914}"/>
              </a:ext>
            </a:extLst>
          </p:cNvPr>
          <p:cNvSpPr/>
          <p:nvPr/>
        </p:nvSpPr>
        <p:spPr>
          <a:xfrm>
            <a:off x="5032387" y="3002683"/>
            <a:ext cx="3408354" cy="273610"/>
          </a:xfrm>
          <a:prstGeom prst="rect">
            <a:avLst/>
          </a:prstGeom>
          <a:solidFill>
            <a:srgbClr val="9A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mois à partir du 1</a:t>
            </a:r>
            <a:r>
              <a:rPr kumimoji="0" lang="fr-FR" sz="12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avril 2022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3853367-F0C7-B64D-8018-AC4E87B501A2}"/>
              </a:ext>
            </a:extLst>
          </p:cNvPr>
          <p:cNvSpPr/>
          <p:nvPr/>
        </p:nvSpPr>
        <p:spPr>
          <a:xfrm>
            <a:off x="7052649" y="2576928"/>
            <a:ext cx="3408354" cy="273610"/>
          </a:xfrm>
          <a:prstGeom prst="rect">
            <a:avLst/>
          </a:prstGeom>
          <a:solidFill>
            <a:srgbClr val="9A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mois à partir du 1</a:t>
            </a:r>
            <a:r>
              <a:rPr kumimoji="0" lang="fr-FR" sz="12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juillet 2022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07F266A-F17A-3A45-AF08-33ECDD9B85E7}"/>
              </a:ext>
            </a:extLst>
          </p:cNvPr>
          <p:cNvSpPr/>
          <p:nvPr/>
        </p:nvSpPr>
        <p:spPr>
          <a:xfrm>
            <a:off x="8403860" y="2151173"/>
            <a:ext cx="3408354" cy="273610"/>
          </a:xfrm>
          <a:prstGeom prst="rect">
            <a:avLst/>
          </a:prstGeom>
          <a:solidFill>
            <a:srgbClr val="9A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mois à partir du 1</a:t>
            </a:r>
            <a:r>
              <a:rPr kumimoji="0" lang="fr-FR" sz="12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septembre 2022</a:t>
            </a:r>
          </a:p>
        </p:txBody>
      </p: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6A480490-F97F-CF4E-A208-271F59EB0E1D}"/>
              </a:ext>
            </a:extLst>
          </p:cNvPr>
          <p:cNvCxnSpPr>
            <a:cxnSpLocks/>
          </p:cNvCxnSpPr>
          <p:nvPr/>
        </p:nvCxnSpPr>
        <p:spPr>
          <a:xfrm>
            <a:off x="2348527" y="5806522"/>
            <a:ext cx="1917433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FC717003-9398-D446-A5DD-AE3AD09FE277}"/>
              </a:ext>
            </a:extLst>
          </p:cNvPr>
          <p:cNvCxnSpPr>
            <a:cxnSpLocks/>
          </p:cNvCxnSpPr>
          <p:nvPr/>
        </p:nvCxnSpPr>
        <p:spPr>
          <a:xfrm>
            <a:off x="4359699" y="5806522"/>
            <a:ext cx="1917433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ZoneTexte 108">
            <a:extLst>
              <a:ext uri="{FF2B5EF4-FFF2-40B4-BE49-F238E27FC236}">
                <a16:creationId xmlns:a16="http://schemas.microsoft.com/office/drawing/2014/main" id="{A3442586-B26A-604C-B83B-C1F0F51089E7}"/>
              </a:ext>
            </a:extLst>
          </p:cNvPr>
          <p:cNvSpPr txBox="1"/>
          <p:nvPr/>
        </p:nvSpPr>
        <p:spPr>
          <a:xfrm>
            <a:off x="2770722" y="5865006"/>
            <a:ext cx="1208300" cy="290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Temps fort 1</a:t>
            </a: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4AC687D4-73AE-C64C-985C-B3BFC6534E93}"/>
              </a:ext>
            </a:extLst>
          </p:cNvPr>
          <p:cNvSpPr txBox="1"/>
          <p:nvPr/>
        </p:nvSpPr>
        <p:spPr>
          <a:xfrm>
            <a:off x="4714264" y="5862940"/>
            <a:ext cx="1208300" cy="290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Temps fort 2</a:t>
            </a:r>
          </a:p>
        </p:txBody>
      </p: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BD16CB82-8F9A-A44F-950B-25B10FABCC41}"/>
              </a:ext>
            </a:extLst>
          </p:cNvPr>
          <p:cNvCxnSpPr>
            <a:cxnSpLocks/>
          </p:cNvCxnSpPr>
          <p:nvPr/>
        </p:nvCxnSpPr>
        <p:spPr>
          <a:xfrm>
            <a:off x="6378478" y="5806522"/>
            <a:ext cx="1917433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69AE7CFC-51E1-AC40-9F8B-1A3D1F1F3E03}"/>
              </a:ext>
            </a:extLst>
          </p:cNvPr>
          <p:cNvCxnSpPr>
            <a:cxnSpLocks/>
          </p:cNvCxnSpPr>
          <p:nvPr/>
        </p:nvCxnSpPr>
        <p:spPr>
          <a:xfrm>
            <a:off x="8408023" y="5806522"/>
            <a:ext cx="1917433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9B0BDF1A-0F4C-8C49-A0B5-0AAE560CAE31}"/>
              </a:ext>
            </a:extLst>
          </p:cNvPr>
          <p:cNvCxnSpPr>
            <a:cxnSpLocks/>
          </p:cNvCxnSpPr>
          <p:nvPr/>
        </p:nvCxnSpPr>
        <p:spPr>
          <a:xfrm>
            <a:off x="10416755" y="5806522"/>
            <a:ext cx="1250631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ZoneTexte 113">
            <a:extLst>
              <a:ext uri="{FF2B5EF4-FFF2-40B4-BE49-F238E27FC236}">
                <a16:creationId xmlns:a16="http://schemas.microsoft.com/office/drawing/2014/main" id="{6F054CDB-A806-FC46-BC54-8DC0E994E685}"/>
              </a:ext>
            </a:extLst>
          </p:cNvPr>
          <p:cNvSpPr txBox="1"/>
          <p:nvPr/>
        </p:nvSpPr>
        <p:spPr>
          <a:xfrm>
            <a:off x="6744358" y="5862939"/>
            <a:ext cx="1208300" cy="290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Temps fort 3</a:t>
            </a:r>
          </a:p>
        </p:txBody>
      </p:sp>
      <p:sp>
        <p:nvSpPr>
          <p:cNvPr id="115" name="ZoneTexte 114">
            <a:extLst>
              <a:ext uri="{FF2B5EF4-FFF2-40B4-BE49-F238E27FC236}">
                <a16:creationId xmlns:a16="http://schemas.microsoft.com/office/drawing/2014/main" id="{94DD6DFD-9639-F543-9BFC-8154E245B3A0}"/>
              </a:ext>
            </a:extLst>
          </p:cNvPr>
          <p:cNvSpPr txBox="1"/>
          <p:nvPr/>
        </p:nvSpPr>
        <p:spPr>
          <a:xfrm>
            <a:off x="8776065" y="5865005"/>
            <a:ext cx="1208300" cy="290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Temps fort 4</a:t>
            </a:r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id="{A502A17C-21D0-7540-B918-999CF8C88CEA}"/>
              </a:ext>
            </a:extLst>
          </p:cNvPr>
          <p:cNvSpPr txBox="1"/>
          <p:nvPr/>
        </p:nvSpPr>
        <p:spPr>
          <a:xfrm>
            <a:off x="10483569" y="5862939"/>
            <a:ext cx="1208300" cy="290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Temps fort 1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BF5DC667-EDE4-9445-9DC0-B4476E532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69" y="384758"/>
            <a:ext cx="1650229" cy="158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3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9" grpId="0" animBg="1"/>
      <p:bldP spid="75" grpId="0" animBg="1"/>
      <p:bldP spid="77" grpId="0" animBg="1"/>
      <p:bldP spid="79" grpId="0" animBg="1"/>
      <p:bldP spid="81" grpId="0" animBg="1"/>
      <p:bldP spid="82" grpId="0" animBg="1"/>
      <p:bldP spid="90" grpId="0" animBg="1"/>
      <p:bldP spid="93" grpId="0" animBg="1"/>
      <p:bldP spid="9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DA2994B-B95A-E640-A4B4-00C6866486BA}"/>
              </a:ext>
            </a:extLst>
          </p:cNvPr>
          <p:cNvSpPr txBox="1"/>
          <p:nvPr/>
        </p:nvSpPr>
        <p:spPr>
          <a:xfrm>
            <a:off x="1186600" y="209231"/>
            <a:ext cx="9772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7C2419"/>
                </a:solidFill>
                <a:effectLst/>
                <a:uLnTx/>
                <a:uFillTx/>
                <a:latin typeface="HelveticaNeueLT Std Cn" panose="020B0506030502030204" pitchFamily="34" charset="77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Cn" panose="020B0506030502030204" pitchFamily="34" charset="77"/>
                <a:ea typeface="+mn-ea"/>
                <a:cs typeface="+mn-cs"/>
              </a:rPr>
              <a:t>ÉVÉNEMENTS DU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7C2419"/>
                </a:solidFill>
                <a:effectLst/>
                <a:uLnTx/>
                <a:uFillTx/>
                <a:latin typeface="HelveticaNeueLT Std Cn" panose="020B0506030502030204" pitchFamily="34" charset="77"/>
                <a:ea typeface="+mn-ea"/>
                <a:cs typeface="+mn-cs"/>
              </a:rPr>
              <a:t>C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Cn" panose="020B0506030502030204" pitchFamily="34" charset="77"/>
                <a:ea typeface="+mn-ea"/>
                <a:cs typeface="+mn-cs"/>
              </a:rPr>
              <a:t>LUB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7C2419"/>
                </a:solidFill>
                <a:effectLst/>
                <a:uLnTx/>
                <a:uFillTx/>
                <a:latin typeface="HelveticaNeueLT Std Cn" panose="020B0506030502030204" pitchFamily="34" charset="77"/>
                <a:ea typeface="+mn-ea"/>
                <a:cs typeface="+mn-cs"/>
              </a:rPr>
              <a:t>R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Cn" panose="020B0506030502030204" pitchFamily="34" charset="77"/>
                <a:ea typeface="+mn-ea"/>
                <a:cs typeface="+mn-cs"/>
              </a:rPr>
              <a:t>ED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7C2419"/>
                </a:solidFill>
                <a:effectLst/>
                <a:uLnTx/>
                <a:uFillTx/>
                <a:latin typeface="HelveticaNeueLT Std Cn" panose="020B0506030502030204" pitchFamily="34" charset="77"/>
                <a:ea typeface="+mn-ea"/>
                <a:cs typeface="+mn-cs"/>
              </a:rPr>
              <a:t>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Cn" panose="020B0506030502030204" pitchFamily="34" charset="77"/>
                <a:ea typeface="+mn-ea"/>
                <a:cs typeface="+mn-cs"/>
              </a:rPr>
              <a:t>LITE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7C2419"/>
                </a:solidFill>
                <a:effectLst/>
                <a:uLnTx/>
                <a:uFillTx/>
                <a:latin typeface="HelveticaNeueLT Std Cn" panose="020B0506030502030204" pitchFamily="34" charset="77"/>
                <a:ea typeface="+mn-ea"/>
                <a:cs typeface="+mn-cs"/>
              </a:rPr>
              <a:t>M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Cn" panose="020B0506030502030204" pitchFamily="34" charset="77"/>
                <a:ea typeface="+mn-ea"/>
                <a:cs typeface="+mn-cs"/>
              </a:rPr>
              <a:t>ANAGERS 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 Cn" panose="020B0506030502030204" pitchFamily="34" charset="77"/>
              <a:ea typeface="+mn-ea"/>
              <a:cs typeface="+mn-cs"/>
            </a:endParaRP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896A8557-AF23-ED4E-B00A-B82ACEC7A1A0}"/>
              </a:ext>
            </a:extLst>
          </p:cNvPr>
          <p:cNvGrpSpPr/>
          <p:nvPr/>
        </p:nvGrpSpPr>
        <p:grpSpPr>
          <a:xfrm>
            <a:off x="1590468" y="1068304"/>
            <a:ext cx="9192180" cy="1805906"/>
            <a:chOff x="765487" y="1124119"/>
            <a:chExt cx="10661026" cy="215004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C69144-0D62-AF4B-A5E1-F860363CAA31}"/>
                </a:ext>
              </a:extLst>
            </p:cNvPr>
            <p:cNvSpPr/>
            <p:nvPr/>
          </p:nvSpPr>
          <p:spPr>
            <a:xfrm>
              <a:off x="765487" y="1124121"/>
              <a:ext cx="2610000" cy="1150883"/>
            </a:xfrm>
            <a:prstGeom prst="rect">
              <a:avLst/>
            </a:prstGeom>
            <a:solidFill>
              <a:srgbClr val="7C24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FÉVRIER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 le premier en 2023 )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194F405-7A3D-1244-BC18-DFFD9D68645B}"/>
                </a:ext>
              </a:extLst>
            </p:cNvPr>
            <p:cNvSpPr/>
            <p:nvPr/>
          </p:nvSpPr>
          <p:spPr>
            <a:xfrm>
              <a:off x="3459673" y="1124120"/>
              <a:ext cx="2610000" cy="1150883"/>
            </a:xfrm>
            <a:prstGeom prst="rect">
              <a:avLst/>
            </a:prstGeom>
            <a:solidFill>
              <a:srgbClr val="B131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AVRIL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2A622EF-C35E-FB4A-9CBE-A4F890C0701B}"/>
                </a:ext>
              </a:extLst>
            </p:cNvPr>
            <p:cNvSpPr/>
            <p:nvPr/>
          </p:nvSpPr>
          <p:spPr>
            <a:xfrm>
              <a:off x="6138093" y="1124119"/>
              <a:ext cx="2610000" cy="1150883"/>
            </a:xfrm>
            <a:prstGeom prst="rect">
              <a:avLst/>
            </a:prstGeom>
            <a:solidFill>
              <a:srgbClr val="DB64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JUILLET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6FF00F0-9774-7C46-B7CB-D6802BDE12D5}"/>
                </a:ext>
              </a:extLst>
            </p:cNvPr>
            <p:cNvSpPr/>
            <p:nvPr/>
          </p:nvSpPr>
          <p:spPr>
            <a:xfrm>
              <a:off x="8816513" y="1124119"/>
              <a:ext cx="2610000" cy="1150883"/>
            </a:xfrm>
            <a:prstGeom prst="rect">
              <a:avLst/>
            </a:prstGeom>
            <a:solidFill>
              <a:srgbClr val="9A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OCTOBRE</a:t>
              </a:r>
            </a:p>
          </p:txBody>
        </p:sp>
        <p:sp>
          <p:nvSpPr>
            <p:cNvPr id="23" name="Flèche : bas 12">
              <a:extLst>
                <a:ext uri="{FF2B5EF4-FFF2-40B4-BE49-F238E27FC236}">
                  <a16:creationId xmlns:a16="http://schemas.microsoft.com/office/drawing/2014/main" id="{781BFC22-3ABA-8E42-881D-3BF80A9B20E0}"/>
                </a:ext>
              </a:extLst>
            </p:cNvPr>
            <p:cNvSpPr/>
            <p:nvPr/>
          </p:nvSpPr>
          <p:spPr>
            <a:xfrm>
              <a:off x="1769544" y="2394117"/>
              <a:ext cx="601886" cy="861457"/>
            </a:xfrm>
            <a:prstGeom prst="downArrow">
              <a:avLst/>
            </a:prstGeom>
            <a:solidFill>
              <a:srgbClr val="B131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lèche : bas 12">
              <a:extLst>
                <a:ext uri="{FF2B5EF4-FFF2-40B4-BE49-F238E27FC236}">
                  <a16:creationId xmlns:a16="http://schemas.microsoft.com/office/drawing/2014/main" id="{69B89D66-27B8-DD48-92A4-FAAE004BB205}"/>
                </a:ext>
              </a:extLst>
            </p:cNvPr>
            <p:cNvSpPr/>
            <p:nvPr/>
          </p:nvSpPr>
          <p:spPr>
            <a:xfrm>
              <a:off x="4463730" y="2394117"/>
              <a:ext cx="601886" cy="861457"/>
            </a:xfrm>
            <a:prstGeom prst="downArrow">
              <a:avLst/>
            </a:prstGeom>
            <a:solidFill>
              <a:srgbClr val="7C24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lèche : bas 12">
              <a:extLst>
                <a:ext uri="{FF2B5EF4-FFF2-40B4-BE49-F238E27FC236}">
                  <a16:creationId xmlns:a16="http://schemas.microsoft.com/office/drawing/2014/main" id="{12085D17-14E5-5F47-AE7E-6937FE3C2226}"/>
                </a:ext>
              </a:extLst>
            </p:cNvPr>
            <p:cNvSpPr/>
            <p:nvPr/>
          </p:nvSpPr>
          <p:spPr>
            <a:xfrm>
              <a:off x="7142150" y="2394117"/>
              <a:ext cx="601886" cy="861457"/>
            </a:xfrm>
            <a:prstGeom prst="downArrow">
              <a:avLst/>
            </a:prstGeom>
            <a:solidFill>
              <a:srgbClr val="9A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lèche : bas 12">
              <a:extLst>
                <a:ext uri="{FF2B5EF4-FFF2-40B4-BE49-F238E27FC236}">
                  <a16:creationId xmlns:a16="http://schemas.microsoft.com/office/drawing/2014/main" id="{C8DD9DB1-3921-CD43-953C-0942AE63E34E}"/>
                </a:ext>
              </a:extLst>
            </p:cNvPr>
            <p:cNvSpPr/>
            <p:nvPr/>
          </p:nvSpPr>
          <p:spPr>
            <a:xfrm>
              <a:off x="9820570" y="2412705"/>
              <a:ext cx="601886" cy="861457"/>
            </a:xfrm>
            <a:prstGeom prst="downArrow">
              <a:avLst/>
            </a:prstGeom>
            <a:solidFill>
              <a:srgbClr val="DB64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5097E53-691C-3748-9DFD-0F885E5F5939}"/>
                </a:ext>
              </a:extLst>
            </p:cNvPr>
            <p:cNvSpPr/>
            <p:nvPr/>
          </p:nvSpPr>
          <p:spPr>
            <a:xfrm>
              <a:off x="1048356" y="2528700"/>
              <a:ext cx="10042634" cy="30518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Soirée Club RED ELITE MANAGERS le mois suivant les résultats du </a:t>
              </a:r>
              <a:r>
                <a:rPr lang="fr-FR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kumimoji="0" lang="fr-F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emps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fort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1DA35233-C531-934B-82E1-366D4AFB291E}"/>
              </a:ext>
            </a:extLst>
          </p:cNvPr>
          <p:cNvSpPr txBox="1"/>
          <p:nvPr/>
        </p:nvSpPr>
        <p:spPr>
          <a:xfrm>
            <a:off x="1010462" y="3048678"/>
            <a:ext cx="1066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9A2B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événements régionaux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animés par le RR et les IMD référents 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DC26EE0-AE83-0A47-BFB0-97037CA7F3A0}"/>
              </a:ext>
            </a:extLst>
          </p:cNvPr>
          <p:cNvGrpSpPr/>
          <p:nvPr/>
        </p:nvGrpSpPr>
        <p:grpSpPr>
          <a:xfrm>
            <a:off x="2166176" y="4284863"/>
            <a:ext cx="8080674" cy="1629655"/>
            <a:chOff x="879321" y="3429000"/>
            <a:chExt cx="10661026" cy="215004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4F16824-E278-5341-BDC3-0F1F9BD69C23}"/>
                </a:ext>
              </a:extLst>
            </p:cNvPr>
            <p:cNvSpPr/>
            <p:nvPr/>
          </p:nvSpPr>
          <p:spPr>
            <a:xfrm>
              <a:off x="879321" y="3429002"/>
              <a:ext cx="2610000" cy="1150883"/>
            </a:xfrm>
            <a:prstGeom prst="rect">
              <a:avLst/>
            </a:prstGeom>
            <a:solidFill>
              <a:srgbClr val="7C24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FÉVRIER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A11C10C-0D2B-3745-8755-3C5F08AC5BEF}"/>
                </a:ext>
              </a:extLst>
            </p:cNvPr>
            <p:cNvSpPr/>
            <p:nvPr/>
          </p:nvSpPr>
          <p:spPr>
            <a:xfrm>
              <a:off x="3573507" y="3429001"/>
              <a:ext cx="2610000" cy="1150883"/>
            </a:xfrm>
            <a:prstGeom prst="rect">
              <a:avLst/>
            </a:prstGeom>
            <a:solidFill>
              <a:srgbClr val="B131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AVRIL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7B52EE8-3C2C-DA4C-BD2B-63F1ABE2A6DA}"/>
                </a:ext>
              </a:extLst>
            </p:cNvPr>
            <p:cNvSpPr/>
            <p:nvPr/>
          </p:nvSpPr>
          <p:spPr>
            <a:xfrm>
              <a:off x="6251927" y="3429000"/>
              <a:ext cx="2610000" cy="1150883"/>
            </a:xfrm>
            <a:prstGeom prst="rect">
              <a:avLst/>
            </a:prstGeom>
            <a:solidFill>
              <a:srgbClr val="DB64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MAI / JUIN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308E594-43B7-B94F-9FC8-3907E2EDFED1}"/>
                </a:ext>
              </a:extLst>
            </p:cNvPr>
            <p:cNvSpPr/>
            <p:nvPr/>
          </p:nvSpPr>
          <p:spPr>
            <a:xfrm>
              <a:off x="8930347" y="3429000"/>
              <a:ext cx="2610000" cy="1150883"/>
            </a:xfrm>
            <a:prstGeom prst="rect">
              <a:avLst/>
            </a:prstGeom>
            <a:solidFill>
              <a:srgbClr val="9A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OCTOBRE / NOVEMBRE</a:t>
              </a:r>
            </a:p>
          </p:txBody>
        </p:sp>
        <p:sp>
          <p:nvSpPr>
            <p:cNvPr id="33" name="Flèche : bas 12">
              <a:extLst>
                <a:ext uri="{FF2B5EF4-FFF2-40B4-BE49-F238E27FC236}">
                  <a16:creationId xmlns:a16="http://schemas.microsoft.com/office/drawing/2014/main" id="{20140C7A-3BDB-2042-8F83-C254EF036177}"/>
                </a:ext>
              </a:extLst>
            </p:cNvPr>
            <p:cNvSpPr/>
            <p:nvPr/>
          </p:nvSpPr>
          <p:spPr>
            <a:xfrm>
              <a:off x="1883378" y="4698998"/>
              <a:ext cx="601886" cy="861457"/>
            </a:xfrm>
            <a:prstGeom prst="downArrow">
              <a:avLst/>
            </a:prstGeom>
            <a:solidFill>
              <a:srgbClr val="B131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lèche : bas 12">
              <a:extLst>
                <a:ext uri="{FF2B5EF4-FFF2-40B4-BE49-F238E27FC236}">
                  <a16:creationId xmlns:a16="http://schemas.microsoft.com/office/drawing/2014/main" id="{4EFA659E-3194-4941-AA47-A6491B5368CD}"/>
                </a:ext>
              </a:extLst>
            </p:cNvPr>
            <p:cNvSpPr/>
            <p:nvPr/>
          </p:nvSpPr>
          <p:spPr>
            <a:xfrm>
              <a:off x="4577564" y="4698998"/>
              <a:ext cx="601886" cy="861457"/>
            </a:xfrm>
            <a:prstGeom prst="downArrow">
              <a:avLst/>
            </a:prstGeom>
            <a:solidFill>
              <a:srgbClr val="7C24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lèche : bas 12">
              <a:extLst>
                <a:ext uri="{FF2B5EF4-FFF2-40B4-BE49-F238E27FC236}">
                  <a16:creationId xmlns:a16="http://schemas.microsoft.com/office/drawing/2014/main" id="{3CC1C24E-4AC0-0549-B0D4-82FC4EC87CD2}"/>
                </a:ext>
              </a:extLst>
            </p:cNvPr>
            <p:cNvSpPr/>
            <p:nvPr/>
          </p:nvSpPr>
          <p:spPr>
            <a:xfrm>
              <a:off x="7255984" y="4698998"/>
              <a:ext cx="601886" cy="861457"/>
            </a:xfrm>
            <a:prstGeom prst="downArrow">
              <a:avLst/>
            </a:prstGeom>
            <a:solidFill>
              <a:srgbClr val="9A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lèche : bas 12">
              <a:extLst>
                <a:ext uri="{FF2B5EF4-FFF2-40B4-BE49-F238E27FC236}">
                  <a16:creationId xmlns:a16="http://schemas.microsoft.com/office/drawing/2014/main" id="{62CCBD4A-3BE2-5C4F-8694-87F706CB19F6}"/>
                </a:ext>
              </a:extLst>
            </p:cNvPr>
            <p:cNvSpPr/>
            <p:nvPr/>
          </p:nvSpPr>
          <p:spPr>
            <a:xfrm>
              <a:off x="9934404" y="4717586"/>
              <a:ext cx="601886" cy="861457"/>
            </a:xfrm>
            <a:prstGeom prst="downArrow">
              <a:avLst/>
            </a:prstGeom>
            <a:solidFill>
              <a:srgbClr val="DB64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69D1518-D4EC-5B4D-890A-46BF30928820}"/>
                </a:ext>
              </a:extLst>
            </p:cNvPr>
            <p:cNvSpPr/>
            <p:nvPr/>
          </p:nvSpPr>
          <p:spPr>
            <a:xfrm>
              <a:off x="1162190" y="4833581"/>
              <a:ext cx="10042634" cy="30518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Soirée Club RED LIONS à caler en fonction du calendrier des Sprints </a:t>
              </a: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96BAD24F-1338-A244-A383-D5BAD18BC637}"/>
              </a:ext>
            </a:extLst>
          </p:cNvPr>
          <p:cNvSpPr txBox="1"/>
          <p:nvPr/>
        </p:nvSpPr>
        <p:spPr>
          <a:xfrm>
            <a:off x="765487" y="3762917"/>
            <a:ext cx="1066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Cn" panose="020B0506030502030204" pitchFamily="34" charset="77"/>
                <a:ea typeface="+mn-ea"/>
                <a:cs typeface="Arial" panose="020B0604020202020204" pitchFamily="34" charset="0"/>
              </a:rPr>
              <a:t>RAPPEL DES ÉVÉNEMENTS RS - CLUB RED LIONS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039A9E8-8624-E448-AE15-622FFCF89FF1}"/>
              </a:ext>
            </a:extLst>
          </p:cNvPr>
          <p:cNvSpPr txBox="1"/>
          <p:nvPr/>
        </p:nvSpPr>
        <p:spPr>
          <a:xfrm>
            <a:off x="1941934" y="6006564"/>
            <a:ext cx="2426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9A2B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événement national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(remise de prix national)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DC5C3A2-76DE-9D49-A2A2-D7438D57E0B1}"/>
              </a:ext>
            </a:extLst>
          </p:cNvPr>
          <p:cNvSpPr txBox="1"/>
          <p:nvPr/>
        </p:nvSpPr>
        <p:spPr>
          <a:xfrm>
            <a:off x="4053854" y="6002438"/>
            <a:ext cx="2287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9A2B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événement en OD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(valorisation des champions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l’OD)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8A972963-02C5-5448-A452-796C6DC25509}"/>
              </a:ext>
            </a:extLst>
          </p:cNvPr>
          <p:cNvSpPr txBox="1"/>
          <p:nvPr/>
        </p:nvSpPr>
        <p:spPr>
          <a:xfrm>
            <a:off x="6084000" y="6002438"/>
            <a:ext cx="2287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9A2B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événement régional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(remise des prix régionaux)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7666961-DDF6-C141-853D-B8E976B0A720}"/>
              </a:ext>
            </a:extLst>
          </p:cNvPr>
          <p:cNvSpPr txBox="1"/>
          <p:nvPr/>
        </p:nvSpPr>
        <p:spPr>
          <a:xfrm>
            <a:off x="8114146" y="6041087"/>
            <a:ext cx="2287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9A2B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événement en OD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(valorisation des champions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l’OD) </a:t>
            </a: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10BC8CE-A811-994E-BD3A-214E61952312}"/>
              </a:ext>
            </a:extLst>
          </p:cNvPr>
          <p:cNvCxnSpPr>
            <a:cxnSpLocks/>
          </p:cNvCxnSpPr>
          <p:nvPr/>
        </p:nvCxnSpPr>
        <p:spPr>
          <a:xfrm>
            <a:off x="952324" y="3610304"/>
            <a:ext cx="10263352" cy="0"/>
          </a:xfrm>
          <a:prstGeom prst="line">
            <a:avLst/>
          </a:prstGeom>
          <a:ln w="25400">
            <a:solidFill>
              <a:srgbClr val="B131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Image 50">
            <a:extLst>
              <a:ext uri="{FF2B5EF4-FFF2-40B4-BE49-F238E27FC236}">
                <a16:creationId xmlns:a16="http://schemas.microsoft.com/office/drawing/2014/main" id="{6C74B377-3006-F942-AA82-0171D2DFC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1640" y="962763"/>
            <a:ext cx="1114312" cy="1072213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D786FCA3-BB2B-DF4E-9759-3A230D9F5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86" y="4155718"/>
            <a:ext cx="1027163" cy="113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67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447</Words>
  <Application>Microsoft Office PowerPoint</Application>
  <PresentationFormat>Grand écran</PresentationFormat>
  <Paragraphs>153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HelveticaNeueLT Std Cn</vt:lpstr>
      <vt:lpstr>Times New Roman</vt:lpstr>
      <vt:lpstr>Wingdings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MAINGUET Emmanuel</dc:creator>
  <cp:lastModifiedBy>RESENDE Isabel</cp:lastModifiedBy>
  <cp:revision>7</cp:revision>
  <cp:lastPrinted>2022-02-02T09:44:29Z</cp:lastPrinted>
  <dcterms:created xsi:type="dcterms:W3CDTF">2022-01-21T13:45:25Z</dcterms:created>
  <dcterms:modified xsi:type="dcterms:W3CDTF">2022-02-02T10:23:15Z</dcterms:modified>
</cp:coreProperties>
</file>