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8" r:id="rId4"/>
    <p:sldId id="257" r:id="rId5"/>
  </p:sldIdLst>
  <p:sldSz cx="9144000" cy="6858000" type="screen4x3"/>
  <p:notesSz cx="6858000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B5F35-4A93-4A04-B7F4-41DACDE8D487}" type="datetimeFigureOut">
              <a:rPr lang="fr-FR" smtClean="0"/>
              <a:t>05/05/2021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54444-67F9-447E-9ADA-F88196ED0B34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428550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B5F35-4A93-4A04-B7F4-41DACDE8D487}" type="datetimeFigureOut">
              <a:rPr lang="fr-FR" smtClean="0"/>
              <a:t>05/05/2021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54444-67F9-447E-9ADA-F88196ED0B34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6922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B5F35-4A93-4A04-B7F4-41DACDE8D487}" type="datetimeFigureOut">
              <a:rPr lang="fr-FR" smtClean="0"/>
              <a:t>05/05/2021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54444-67F9-447E-9ADA-F88196ED0B34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197245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B5F35-4A93-4A04-B7F4-41DACDE8D487}" type="datetimeFigureOut">
              <a:rPr lang="fr-FR" smtClean="0"/>
              <a:t>05/05/2021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54444-67F9-447E-9ADA-F88196ED0B34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186823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B5F35-4A93-4A04-B7F4-41DACDE8D487}" type="datetimeFigureOut">
              <a:rPr lang="fr-FR" smtClean="0"/>
              <a:t>05/05/2021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54444-67F9-447E-9ADA-F88196ED0B34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124261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B5F35-4A93-4A04-B7F4-41DACDE8D487}" type="datetimeFigureOut">
              <a:rPr lang="fr-FR" smtClean="0"/>
              <a:t>05/05/2021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54444-67F9-447E-9ADA-F88196ED0B34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430216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B5F35-4A93-4A04-B7F4-41DACDE8D487}" type="datetimeFigureOut">
              <a:rPr lang="fr-FR" smtClean="0"/>
              <a:t>05/05/2021</a:t>
            </a:fld>
            <a:endParaRPr lang="fr-FR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54444-67F9-447E-9ADA-F88196ED0B34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348806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B5F35-4A93-4A04-B7F4-41DACDE8D487}" type="datetimeFigureOut">
              <a:rPr lang="fr-FR" smtClean="0"/>
              <a:t>05/05/2021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54444-67F9-447E-9ADA-F88196ED0B34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7439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B5F35-4A93-4A04-B7F4-41DACDE8D487}" type="datetimeFigureOut">
              <a:rPr lang="fr-FR" smtClean="0"/>
              <a:t>05/05/2021</a:t>
            </a:fld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54444-67F9-447E-9ADA-F88196ED0B34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669916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B5F35-4A93-4A04-B7F4-41DACDE8D487}" type="datetimeFigureOut">
              <a:rPr lang="fr-FR" smtClean="0"/>
              <a:t>05/05/2021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54444-67F9-447E-9ADA-F88196ED0B34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910223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B5F35-4A93-4A04-B7F4-41DACDE8D487}" type="datetimeFigureOut">
              <a:rPr lang="fr-FR" smtClean="0"/>
              <a:t>05/05/2021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54444-67F9-447E-9ADA-F88196ED0B34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45243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DB5F35-4A93-4A04-B7F4-41DACDE8D487}" type="datetimeFigureOut">
              <a:rPr lang="fr-FR" smtClean="0"/>
              <a:t>05/05/2021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E54444-67F9-447E-9ADA-F88196ED0B34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233138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79512" y="4628728"/>
            <a:ext cx="8856984" cy="1752600"/>
          </a:xfrm>
          <a:solidFill>
            <a:schemeClr val="bg1"/>
          </a:solidFill>
        </p:spPr>
        <p:txBody>
          <a:bodyPr anchor="ctr" anchorCtr="0">
            <a:normAutofit/>
          </a:bodyPr>
          <a:lstStyle/>
          <a:p>
            <a:r>
              <a:rPr lang="fr-FR" sz="4400" b="1" dirty="0">
                <a:solidFill>
                  <a:srgbClr val="C00000"/>
                </a:solidFill>
              </a:rPr>
              <a:t>Principes et fonctionnement du</a:t>
            </a:r>
          </a:p>
          <a:p>
            <a:r>
              <a:rPr lang="fr-FR" sz="4400" b="1" dirty="0">
                <a:solidFill>
                  <a:srgbClr val="C00000"/>
                </a:solidFill>
              </a:rPr>
              <a:t> RED LIONS</a:t>
            </a:r>
          </a:p>
        </p:txBody>
      </p:sp>
      <p:sp>
        <p:nvSpPr>
          <p:cNvPr id="4" name="Rectangle 3"/>
          <p:cNvSpPr/>
          <p:nvPr/>
        </p:nvSpPr>
        <p:spPr>
          <a:xfrm>
            <a:off x="323528" y="260648"/>
            <a:ext cx="8568952" cy="144016"/>
          </a:xfrm>
          <a:prstGeom prst="rect">
            <a:avLst/>
          </a:prstGeom>
          <a:solidFill>
            <a:srgbClr val="C00000"/>
          </a:solidFill>
        </p:spPr>
        <p:txBody>
          <a:bodyPr vert="horz" lIns="91440" tIns="45720" rIns="91440" bIns="45720" rtlCol="0" anchor="ctr" anchorCtr="0">
            <a:normAutofit fontScale="25000" lnSpcReduction="20000"/>
          </a:bodyPr>
          <a:lstStyle/>
          <a:p>
            <a:pPr algn="ctr">
              <a:spcBef>
                <a:spcPct val="20000"/>
              </a:spcBef>
              <a:buFont typeface="Arial" panose="020B0604020202020204" pitchFamily="34" charset="0"/>
              <a:buNone/>
            </a:pPr>
            <a:endParaRPr lang="fr-FR" sz="4400" b="1" dirty="0">
              <a:solidFill>
                <a:schemeClr val="bg1"/>
              </a:solidFill>
            </a:endParaRPr>
          </a:p>
        </p:txBody>
      </p:sp>
      <p:grpSp>
        <p:nvGrpSpPr>
          <p:cNvPr id="7" name="Groupe 6"/>
          <p:cNvGrpSpPr/>
          <p:nvPr/>
        </p:nvGrpSpPr>
        <p:grpSpPr>
          <a:xfrm>
            <a:off x="637254" y="883715"/>
            <a:ext cx="7941500" cy="3816424"/>
            <a:chOff x="1187270" y="5157192"/>
            <a:chExt cx="4413437" cy="1584176"/>
          </a:xfrm>
        </p:grpSpPr>
        <p:pic>
          <p:nvPicPr>
            <p:cNvPr id="8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23928" y="5157192"/>
              <a:ext cx="1676779" cy="15841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9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87270" y="5301208"/>
              <a:ext cx="2574532" cy="12961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10" name="Connecteur droit 9"/>
            <p:cNvCxnSpPr/>
            <p:nvPr/>
          </p:nvCxnSpPr>
          <p:spPr>
            <a:xfrm>
              <a:off x="3851920" y="5157192"/>
              <a:ext cx="0" cy="1584176"/>
            </a:xfrm>
            <a:prstGeom prst="line">
              <a:avLst/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Rectangle 10"/>
          <p:cNvSpPr/>
          <p:nvPr/>
        </p:nvSpPr>
        <p:spPr>
          <a:xfrm>
            <a:off x="323528" y="6453336"/>
            <a:ext cx="8568952" cy="144016"/>
          </a:xfrm>
          <a:prstGeom prst="rect">
            <a:avLst/>
          </a:prstGeom>
          <a:solidFill>
            <a:srgbClr val="C00000"/>
          </a:solidFill>
        </p:spPr>
        <p:txBody>
          <a:bodyPr vert="horz" lIns="91440" tIns="45720" rIns="91440" bIns="45720" rtlCol="0" anchor="ctr" anchorCtr="0">
            <a:normAutofit fontScale="25000" lnSpcReduction="20000"/>
          </a:bodyPr>
          <a:lstStyle/>
          <a:p>
            <a:pPr algn="ctr">
              <a:spcBef>
                <a:spcPct val="20000"/>
              </a:spcBef>
              <a:buFont typeface="Arial" panose="020B0604020202020204" pitchFamily="34" charset="0"/>
              <a:buNone/>
            </a:pPr>
            <a:endParaRPr lang="fr-FR" sz="4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24357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601283" y="1412776"/>
            <a:ext cx="8136904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1. Appartenance aux RED LIONS</a:t>
            </a:r>
          </a:p>
          <a:p>
            <a:endParaRPr lang="fr-FR" sz="1400" dirty="0">
              <a:solidFill>
                <a:prstClr val="black"/>
              </a:solidFill>
            </a:endParaRPr>
          </a:p>
          <a:p>
            <a:r>
              <a:rPr lang="fr-FR" sz="1400" dirty="0">
                <a:solidFill>
                  <a:prstClr val="black"/>
                </a:solidFill>
              </a:rPr>
              <a:t>Les membres du Red Lions  le sont (sauf décision souveraine du Codirec) pour une période déterminée à l’avance </a:t>
            </a:r>
          </a:p>
          <a:p>
            <a:pPr marL="285750" indent="-285750">
              <a:buClr>
                <a:srgbClr val="C00000"/>
              </a:buClr>
              <a:buFont typeface="Wingdings 3" panose="05040102010807070707" pitchFamily="18" charset="2"/>
              <a:buChar char="Æ"/>
            </a:pPr>
            <a:r>
              <a:rPr lang="fr-FR" sz="1400" dirty="0">
                <a:solidFill>
                  <a:prstClr val="black"/>
                </a:solidFill>
              </a:rPr>
              <a:t>Par le règlement des compétitions commerciales</a:t>
            </a:r>
          </a:p>
          <a:p>
            <a:pPr marL="285750" indent="-285750">
              <a:buClr>
                <a:srgbClr val="C00000"/>
              </a:buClr>
              <a:buFont typeface="Wingdings 3" panose="05040102010807070707" pitchFamily="18" charset="2"/>
              <a:buChar char="Æ"/>
            </a:pPr>
            <a:r>
              <a:rPr lang="fr-FR" sz="1400" dirty="0">
                <a:solidFill>
                  <a:prstClr val="black"/>
                </a:solidFill>
              </a:rPr>
              <a:t>Par les règles afférentes à l’établissement des records de performance commerciale </a:t>
            </a:r>
          </a:p>
          <a:p>
            <a:pPr marL="285750" indent="-285750">
              <a:buClr>
                <a:srgbClr val="C00000"/>
              </a:buClr>
              <a:buFont typeface="Wingdings 3" panose="05040102010807070707" pitchFamily="18" charset="2"/>
              <a:buChar char="Æ"/>
            </a:pPr>
            <a:r>
              <a:rPr lang="fr-FR" sz="1400" dirty="0">
                <a:solidFill>
                  <a:prstClr val="black"/>
                </a:solidFill>
              </a:rPr>
              <a:t>Par décisions du CODIREC</a:t>
            </a:r>
          </a:p>
          <a:p>
            <a:pPr marL="285750" indent="-285750">
              <a:buClr>
                <a:srgbClr val="C00000"/>
              </a:buClr>
              <a:buFont typeface="Wingdings 3" panose="05040102010807070707" pitchFamily="18" charset="2"/>
              <a:buChar char="Æ"/>
            </a:pPr>
            <a:endParaRPr lang="fr-FR" sz="1400" dirty="0">
              <a:solidFill>
                <a:prstClr val="black"/>
              </a:solidFill>
            </a:endParaRPr>
          </a:p>
          <a:p>
            <a:r>
              <a:rPr lang="fr-FR" sz="1400" dirty="0">
                <a:solidFill>
                  <a:prstClr val="black"/>
                </a:solidFill>
              </a:rPr>
              <a:t>L’adhésion au Club intervient le mois qui suit la validation par le CODIREC des résultats du denier sprint.</a:t>
            </a:r>
          </a:p>
          <a:p>
            <a:r>
              <a:rPr lang="fr-FR" sz="1400" dirty="0">
                <a:solidFill>
                  <a:prstClr val="black"/>
                </a:solidFill>
              </a:rPr>
              <a:t>Les périodes de participation au Red Lions sont de 6 ou 12 mois glissants, et sont déterminées en fonction de la durée et /ou de la thématique du Sprint.</a:t>
            </a:r>
          </a:p>
          <a:p>
            <a:r>
              <a:rPr lang="fr-FR" sz="1400" dirty="0">
                <a:solidFill>
                  <a:prstClr val="black"/>
                </a:solidFill>
              </a:rPr>
              <a:t>Cette durée sera précisée sur la note de cadrage qui détaillera les modalités du sprint à venir. </a:t>
            </a:r>
          </a:p>
          <a:p>
            <a:endParaRPr lang="fr-FR" dirty="0">
              <a:solidFill>
                <a:prstClr val="black"/>
              </a:solidFill>
            </a:endParaRPr>
          </a:p>
        </p:txBody>
      </p:sp>
      <p:grpSp>
        <p:nvGrpSpPr>
          <p:cNvPr id="6" name="Groupe 5"/>
          <p:cNvGrpSpPr/>
          <p:nvPr/>
        </p:nvGrpSpPr>
        <p:grpSpPr>
          <a:xfrm>
            <a:off x="-1" y="205011"/>
            <a:ext cx="9017528" cy="847725"/>
            <a:chOff x="-1" y="-14420"/>
            <a:chExt cx="9017528" cy="847725"/>
          </a:xfrm>
        </p:grpSpPr>
        <p:pic>
          <p:nvPicPr>
            <p:cNvPr id="7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" y="-14420"/>
              <a:ext cx="4949075" cy="847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" name="ZoneTexte 7"/>
            <p:cNvSpPr txBox="1"/>
            <p:nvPr/>
          </p:nvSpPr>
          <p:spPr>
            <a:xfrm>
              <a:off x="880623" y="178609"/>
              <a:ext cx="813690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2400" dirty="0">
                  <a:latin typeface="Calibri" panose="020F0502020204030204" pitchFamily="34" charset="0"/>
                  <a:cs typeface="Calibri" panose="020F0502020204030204" pitchFamily="34" charset="0"/>
                </a:rPr>
                <a:t>Fonctionnement du Club</a:t>
              </a:r>
            </a:p>
          </p:txBody>
        </p:sp>
      </p:grp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3137" y="5805264"/>
            <a:ext cx="864390" cy="816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503" y="5942450"/>
            <a:ext cx="1349625" cy="6794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047078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540799" y="1124744"/>
            <a:ext cx="813690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2. Evénements du RED LIONS</a:t>
            </a:r>
          </a:p>
          <a:p>
            <a:r>
              <a:rPr lang="fr-FR" dirty="0">
                <a:solidFill>
                  <a:prstClr val="black"/>
                </a:solidFill>
              </a:rPr>
              <a:t> </a:t>
            </a:r>
          </a:p>
          <a:p>
            <a:r>
              <a:rPr lang="fr-FR" sz="1400" dirty="0">
                <a:solidFill>
                  <a:prstClr val="black"/>
                </a:solidFill>
              </a:rPr>
              <a:t>Les RED LIONS se réunissent pour participer à des événements organisés par le Réseau Salarié.  Ces événement ont une dimension conviviale, sont l’occasion d’échanger entre RED LIONS .</a:t>
            </a:r>
          </a:p>
          <a:p>
            <a:endParaRPr lang="fr-FR" sz="2400" b="1" dirty="0">
              <a:solidFill>
                <a:srgbClr val="C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fr-FR" sz="24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3. Calendrier des événements </a:t>
            </a:r>
          </a:p>
          <a:p>
            <a:endParaRPr lang="fr-FR" dirty="0">
              <a:solidFill>
                <a:prstClr val="black"/>
              </a:solidFill>
            </a:endParaRPr>
          </a:p>
          <a:p>
            <a:r>
              <a:rPr lang="fr-FR" sz="1400" dirty="0">
                <a:solidFill>
                  <a:prstClr val="black"/>
                </a:solidFill>
              </a:rPr>
              <a:t>Les réunions des RED LIONS ont lieu au moins une fois par trimestre, les événements sont de trois types :</a:t>
            </a:r>
          </a:p>
          <a:p>
            <a:endParaRPr lang="fr-FR" sz="1400" dirty="0">
              <a:solidFill>
                <a:prstClr val="black"/>
              </a:solidFill>
            </a:endParaRPr>
          </a:p>
          <a:p>
            <a:pPr marL="285750" indent="-285750">
              <a:buClr>
                <a:srgbClr val="C00000"/>
              </a:buClr>
              <a:buFont typeface="Wingdings 3" panose="05040102010807070707" pitchFamily="18" charset="2"/>
              <a:buChar char="Æ"/>
            </a:pPr>
            <a:r>
              <a:rPr lang="fr-FR" sz="1400" dirty="0">
                <a:solidFill>
                  <a:prstClr val="black"/>
                </a:solidFill>
              </a:rPr>
              <a:t>Des Evénements locaux organiser dans l’OD et rassemblant tous les RED LIONS de l’OD </a:t>
            </a:r>
          </a:p>
          <a:p>
            <a:pPr marL="285750" indent="-285750">
              <a:buClr>
                <a:srgbClr val="C00000"/>
              </a:buClr>
              <a:buFont typeface="Wingdings 3" panose="05040102010807070707" pitchFamily="18" charset="2"/>
              <a:buChar char="Æ"/>
            </a:pPr>
            <a:r>
              <a:rPr lang="fr-FR" sz="1400" dirty="0">
                <a:solidFill>
                  <a:prstClr val="black"/>
                </a:solidFill>
              </a:rPr>
              <a:t>Un Evénement régional en marge des congrès de régions réunissant tous les RED LIONS de la région </a:t>
            </a:r>
          </a:p>
          <a:p>
            <a:pPr marL="285750" indent="-285750">
              <a:buClr>
                <a:srgbClr val="C00000"/>
              </a:buClr>
              <a:buFont typeface="Wingdings 3" panose="05040102010807070707" pitchFamily="18" charset="2"/>
              <a:buChar char="Æ"/>
            </a:pPr>
            <a:r>
              <a:rPr lang="fr-FR" sz="1400" dirty="0">
                <a:solidFill>
                  <a:prstClr val="black"/>
                </a:solidFill>
              </a:rPr>
              <a:t>Un événement national réunissant le champion de chaque OD, les gagnants des compétitions nationales, et des collaborateurs  invités par le CODIREC . </a:t>
            </a:r>
          </a:p>
          <a:p>
            <a:r>
              <a:rPr lang="fr-FR" sz="1400" dirty="0">
                <a:solidFill>
                  <a:prstClr val="black"/>
                </a:solidFill>
              </a:rPr>
              <a:t> </a:t>
            </a:r>
          </a:p>
          <a:p>
            <a:endParaRPr lang="fr-FR" dirty="0">
              <a:solidFill>
                <a:prstClr val="black"/>
              </a:solidFill>
            </a:endParaRPr>
          </a:p>
        </p:txBody>
      </p:sp>
      <p:grpSp>
        <p:nvGrpSpPr>
          <p:cNvPr id="6" name="Groupe 5"/>
          <p:cNvGrpSpPr/>
          <p:nvPr/>
        </p:nvGrpSpPr>
        <p:grpSpPr>
          <a:xfrm>
            <a:off x="-1" y="205011"/>
            <a:ext cx="9017528" cy="847725"/>
            <a:chOff x="-1" y="-14420"/>
            <a:chExt cx="9017528" cy="847725"/>
          </a:xfrm>
        </p:grpSpPr>
        <p:pic>
          <p:nvPicPr>
            <p:cNvPr id="7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" y="-14420"/>
              <a:ext cx="4949075" cy="847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" name="ZoneTexte 7"/>
            <p:cNvSpPr txBox="1"/>
            <p:nvPr/>
          </p:nvSpPr>
          <p:spPr>
            <a:xfrm>
              <a:off x="880623" y="178609"/>
              <a:ext cx="813690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2400" dirty="0">
                  <a:latin typeface="Calibri" panose="020F0502020204030204" pitchFamily="34" charset="0"/>
                  <a:cs typeface="Calibri" panose="020F0502020204030204" pitchFamily="34" charset="0"/>
                </a:rPr>
                <a:t>Fonctionnement du Club</a:t>
              </a:r>
            </a:p>
          </p:txBody>
        </p:sp>
      </p:grp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3137" y="5805264"/>
            <a:ext cx="864390" cy="816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503" y="5942450"/>
            <a:ext cx="1349625" cy="6794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004768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e 1"/>
          <p:cNvGrpSpPr/>
          <p:nvPr/>
        </p:nvGrpSpPr>
        <p:grpSpPr>
          <a:xfrm>
            <a:off x="-1" y="205011"/>
            <a:ext cx="9017528" cy="847725"/>
            <a:chOff x="-1" y="-14420"/>
            <a:chExt cx="9017528" cy="847725"/>
          </a:xfrm>
        </p:grpSpPr>
        <p:pic>
          <p:nvPicPr>
            <p:cNvPr id="2050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" y="-14420"/>
              <a:ext cx="4949075" cy="847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" name="ZoneTexte 3"/>
            <p:cNvSpPr txBox="1"/>
            <p:nvPr/>
          </p:nvSpPr>
          <p:spPr>
            <a:xfrm>
              <a:off x="880623" y="178609"/>
              <a:ext cx="813690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2400" dirty="0">
                  <a:latin typeface="Calibri" panose="020F0502020204030204" pitchFamily="34" charset="0"/>
                  <a:cs typeface="Calibri" panose="020F0502020204030204" pitchFamily="34" charset="0"/>
                </a:rPr>
                <a:t>Fonctionnement du Club</a:t>
              </a:r>
            </a:p>
          </p:txBody>
        </p:sp>
      </p:grp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3136" y="5943689"/>
            <a:ext cx="920525" cy="869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503" y="5989894"/>
            <a:ext cx="1349625" cy="6794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7" name="Tableau 7">
            <a:extLst>
              <a:ext uri="{FF2B5EF4-FFF2-40B4-BE49-F238E27FC236}">
                <a16:creationId xmlns:a16="http://schemas.microsoft.com/office/drawing/2014/main" id="{F8DFBDCA-EA72-4359-B5BC-C9AFF163A07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9547329"/>
              </p:ext>
            </p:extLst>
          </p:nvPr>
        </p:nvGraphicFramePr>
        <p:xfrm>
          <a:off x="0" y="1246814"/>
          <a:ext cx="7812360" cy="45532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13038">
                  <a:extLst>
                    <a:ext uri="{9D8B030D-6E8A-4147-A177-3AD203B41FA5}">
                      <a16:colId xmlns:a16="http://schemas.microsoft.com/office/drawing/2014/main" val="3952884827"/>
                    </a:ext>
                  </a:extLst>
                </a:gridCol>
                <a:gridCol w="3704904">
                  <a:extLst>
                    <a:ext uri="{9D8B030D-6E8A-4147-A177-3AD203B41FA5}">
                      <a16:colId xmlns:a16="http://schemas.microsoft.com/office/drawing/2014/main" val="2459816833"/>
                    </a:ext>
                  </a:extLst>
                </a:gridCol>
                <a:gridCol w="2294418">
                  <a:extLst>
                    <a:ext uri="{9D8B030D-6E8A-4147-A177-3AD203B41FA5}">
                      <a16:colId xmlns:a16="http://schemas.microsoft.com/office/drawing/2014/main" val="1866259755"/>
                    </a:ext>
                  </a:extLst>
                </a:gridCol>
              </a:tblGrid>
              <a:tr h="144016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Quand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Qui </a:t>
                      </a:r>
                    </a:p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Exemple d’événements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0603754"/>
                  </a:ext>
                </a:extLst>
              </a:tr>
              <a:tr h="1030058">
                <a:tc>
                  <a:txBody>
                    <a:bodyPr/>
                    <a:lstStyle/>
                    <a:p>
                      <a:pPr algn="l"/>
                      <a:r>
                        <a:rPr lang="fr-FR" sz="1200" b="0" dirty="0">
                          <a:solidFill>
                            <a:schemeClr val="tx1"/>
                          </a:solidFill>
                        </a:rPr>
                        <a:t>Fin Février</a:t>
                      </a:r>
                    </a:p>
                    <a:p>
                      <a:pPr algn="l"/>
                      <a:r>
                        <a:rPr lang="fr-FR" sz="1200" b="0" dirty="0">
                          <a:solidFill>
                            <a:schemeClr val="tx1"/>
                          </a:solidFill>
                        </a:rPr>
                        <a:t>Evénement national</a:t>
                      </a:r>
                    </a:p>
                    <a:p>
                      <a:pPr algn="l"/>
                      <a:r>
                        <a:rPr lang="fr-FR" sz="1200" b="0" dirty="0">
                          <a:solidFill>
                            <a:schemeClr val="tx1"/>
                          </a:solidFill>
                        </a:rPr>
                        <a:t>(Année N-1)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200" b="0" dirty="0">
                          <a:solidFill>
                            <a:schemeClr val="tx1"/>
                          </a:solidFill>
                        </a:rPr>
                        <a:t>Les 35 champions OD de l’année N-1  </a:t>
                      </a:r>
                    </a:p>
                    <a:p>
                      <a:pPr algn="l"/>
                      <a:r>
                        <a:rPr lang="fr-FR" sz="1200" b="0" dirty="0">
                          <a:solidFill>
                            <a:schemeClr val="tx1"/>
                          </a:solidFill>
                        </a:rPr>
                        <a:t>+</a:t>
                      </a:r>
                    </a:p>
                    <a:p>
                      <a:pPr algn="l"/>
                      <a:r>
                        <a:rPr lang="fr-FR" sz="1200" b="0" dirty="0">
                          <a:solidFill>
                            <a:schemeClr val="tx1"/>
                          </a:solidFill>
                        </a:rPr>
                        <a:t>Palmarès de la Compétition Nationale </a:t>
                      </a:r>
                    </a:p>
                    <a:p>
                      <a:pPr algn="l"/>
                      <a:r>
                        <a:rPr lang="fr-FR" sz="1200" b="0" dirty="0">
                          <a:solidFill>
                            <a:schemeClr val="tx1"/>
                          </a:solidFill>
                        </a:rPr>
                        <a:t>+</a:t>
                      </a:r>
                    </a:p>
                    <a:p>
                      <a:pPr algn="l"/>
                      <a:r>
                        <a:rPr lang="fr-FR" sz="1200" b="0" dirty="0">
                          <a:solidFill>
                            <a:schemeClr val="tx1"/>
                          </a:solidFill>
                        </a:rPr>
                        <a:t>Désignation par le CODIREC de «L’Excellence » 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0" dirty="0">
                          <a:solidFill>
                            <a:schemeClr val="tx1"/>
                          </a:solidFill>
                        </a:rPr>
                        <a:t>Invitation à l’événement National</a:t>
                      </a:r>
                    </a:p>
                    <a:p>
                      <a:pPr algn="ctr"/>
                      <a:r>
                        <a:rPr lang="fr-FR" sz="1200" b="0" dirty="0">
                          <a:solidFill>
                            <a:schemeClr val="tx1"/>
                          </a:solidFill>
                        </a:rPr>
                        <a:t>+</a:t>
                      </a:r>
                    </a:p>
                    <a:p>
                      <a:pPr algn="ctr"/>
                      <a:r>
                        <a:rPr lang="fr-FR" sz="1200" b="0" dirty="0">
                          <a:solidFill>
                            <a:schemeClr val="tx1"/>
                          </a:solidFill>
                        </a:rPr>
                        <a:t>Moments VIP 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1451123"/>
                  </a:ext>
                </a:extLst>
              </a:tr>
              <a:tr h="780256">
                <a:tc>
                  <a:txBody>
                    <a:bodyPr/>
                    <a:lstStyle/>
                    <a:p>
                      <a:pPr algn="l"/>
                      <a:r>
                        <a:rPr lang="fr-FR" sz="1200" b="0" dirty="0">
                          <a:solidFill>
                            <a:schemeClr val="tx1"/>
                          </a:solidFill>
                        </a:rPr>
                        <a:t>En Mars</a:t>
                      </a:r>
                    </a:p>
                    <a:p>
                      <a:pPr algn="l"/>
                      <a:r>
                        <a:rPr lang="fr-FR" sz="1200" b="0" dirty="0">
                          <a:solidFill>
                            <a:schemeClr val="tx1"/>
                          </a:solidFill>
                        </a:rPr>
                        <a:t>Evénement en OD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200" b="0" dirty="0">
                          <a:solidFill>
                            <a:schemeClr val="tx1"/>
                          </a:solidFill>
                        </a:rPr>
                        <a:t>Les Collaborateurs de l’OD membre du </a:t>
                      </a:r>
                    </a:p>
                    <a:p>
                      <a:pPr algn="l"/>
                      <a:r>
                        <a:rPr lang="fr-FR" sz="1200" b="0" dirty="0">
                          <a:solidFill>
                            <a:schemeClr val="tx1"/>
                          </a:solidFill>
                        </a:rPr>
                        <a:t>+</a:t>
                      </a:r>
                    </a:p>
                    <a:p>
                      <a:pPr algn="l"/>
                      <a:r>
                        <a:rPr lang="fr-FR" sz="1200" b="0" dirty="0">
                          <a:solidFill>
                            <a:schemeClr val="tx1"/>
                          </a:solidFill>
                        </a:rPr>
                        <a:t>IMD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0" dirty="0">
                          <a:solidFill>
                            <a:schemeClr val="tx1"/>
                          </a:solidFill>
                        </a:rPr>
                        <a:t>Sortie « Soirée »</a:t>
                      </a:r>
                    </a:p>
                    <a:p>
                      <a:pPr algn="ctr"/>
                      <a:r>
                        <a:rPr lang="fr-FR" sz="1200" b="0">
                          <a:solidFill>
                            <a:schemeClr val="tx1"/>
                          </a:solidFill>
                        </a:rPr>
                        <a:t>Escape Game</a:t>
                      </a:r>
                      <a:endParaRPr lang="fr-FR" sz="1200" b="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fr-FR" sz="1200" b="0" dirty="0">
                          <a:solidFill>
                            <a:schemeClr val="tx1"/>
                          </a:solidFill>
                        </a:rPr>
                        <a:t>Repas privatif</a:t>
                      </a:r>
                    </a:p>
                    <a:p>
                      <a:pPr algn="ctr"/>
                      <a:r>
                        <a:rPr lang="fr-FR" sz="1200" b="0" dirty="0">
                          <a:solidFill>
                            <a:schemeClr val="tx1"/>
                          </a:solidFill>
                        </a:rPr>
                        <a:t>Match de Foot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7337795"/>
                  </a:ext>
                </a:extLst>
              </a:tr>
              <a:tr h="1030058">
                <a:tc>
                  <a:txBody>
                    <a:bodyPr/>
                    <a:lstStyle/>
                    <a:p>
                      <a:pPr algn="l"/>
                      <a:r>
                        <a:rPr lang="fr-FR" sz="1200" b="0" dirty="0">
                          <a:solidFill>
                            <a:schemeClr val="tx1"/>
                          </a:solidFill>
                        </a:rPr>
                        <a:t>En Mai</a:t>
                      </a:r>
                    </a:p>
                    <a:p>
                      <a:pPr algn="l"/>
                      <a:r>
                        <a:rPr lang="fr-FR" sz="1200" b="0" dirty="0">
                          <a:solidFill>
                            <a:schemeClr val="tx1"/>
                          </a:solidFill>
                        </a:rPr>
                        <a:t>Evénement en Région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200" b="0" dirty="0">
                          <a:solidFill>
                            <a:schemeClr val="tx1"/>
                          </a:solidFill>
                        </a:rPr>
                        <a:t>Les Collaborateurs de la Région membre du </a:t>
                      </a:r>
                    </a:p>
                    <a:p>
                      <a:pPr algn="l"/>
                      <a:r>
                        <a:rPr lang="fr-FR" sz="1200" b="0" dirty="0">
                          <a:solidFill>
                            <a:schemeClr val="tx1"/>
                          </a:solidFill>
                        </a:rPr>
                        <a:t>+</a:t>
                      </a:r>
                    </a:p>
                    <a:p>
                      <a:pPr algn="l"/>
                      <a:r>
                        <a:rPr lang="fr-FR" sz="1200" b="0" dirty="0">
                          <a:solidFill>
                            <a:schemeClr val="tx1"/>
                          </a:solidFill>
                        </a:rPr>
                        <a:t>RR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dirty="0">
                          <a:solidFill>
                            <a:schemeClr val="tx1"/>
                          </a:solidFill>
                        </a:rPr>
                        <a:t>+ Webinar</a:t>
                      </a:r>
                    </a:p>
                    <a:p>
                      <a:pPr algn="l"/>
                      <a:endParaRPr lang="fr-FR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0" dirty="0">
                          <a:solidFill>
                            <a:schemeClr val="tx1"/>
                          </a:solidFill>
                        </a:rPr>
                        <a:t>« 1 Journée à Vivre »</a:t>
                      </a:r>
                    </a:p>
                    <a:p>
                      <a:pPr marL="285750" indent="-285750" algn="l">
                        <a:buFontTx/>
                        <a:buChar char="-"/>
                      </a:pPr>
                      <a:r>
                        <a:rPr lang="fr-FR" sz="1200" b="0" dirty="0">
                          <a:solidFill>
                            <a:schemeClr val="tx1"/>
                          </a:solidFill>
                        </a:rPr>
                        <a:t>Séminaire</a:t>
                      </a:r>
                    </a:p>
                    <a:p>
                      <a:pPr marL="285750" indent="-285750" algn="l">
                        <a:buFontTx/>
                        <a:buChar char="-"/>
                      </a:pPr>
                      <a:r>
                        <a:rPr lang="fr-FR" sz="1200" b="0" dirty="0">
                          <a:solidFill>
                            <a:schemeClr val="tx1"/>
                          </a:solidFill>
                        </a:rPr>
                        <a:t>Intervenant</a:t>
                      </a:r>
                    </a:p>
                    <a:p>
                      <a:pPr marL="285750" indent="-285750" algn="l">
                        <a:buFontTx/>
                        <a:buChar char="-"/>
                      </a:pPr>
                      <a:r>
                        <a:rPr lang="fr-FR" sz="1200" b="0" dirty="0">
                          <a:solidFill>
                            <a:schemeClr val="tx1"/>
                          </a:solidFill>
                        </a:rPr>
                        <a:t>Détente</a:t>
                      </a:r>
                    </a:p>
                    <a:p>
                      <a:pPr marL="0" indent="0" algn="ctr">
                        <a:buFontTx/>
                        <a:buNone/>
                      </a:pPr>
                      <a:endParaRPr lang="fr-FR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3239991"/>
                  </a:ext>
                </a:extLst>
              </a:tr>
              <a:tr h="1030058">
                <a:tc>
                  <a:txBody>
                    <a:bodyPr/>
                    <a:lstStyle/>
                    <a:p>
                      <a:pPr algn="l"/>
                      <a:r>
                        <a:rPr lang="fr-FR" sz="1200" b="0" dirty="0">
                          <a:solidFill>
                            <a:schemeClr val="tx1"/>
                          </a:solidFill>
                        </a:rPr>
                        <a:t>En Octobre</a:t>
                      </a:r>
                    </a:p>
                    <a:p>
                      <a:pPr algn="l"/>
                      <a:r>
                        <a:rPr lang="fr-FR" sz="1200" b="0" dirty="0">
                          <a:solidFill>
                            <a:schemeClr val="tx1"/>
                          </a:solidFill>
                        </a:rPr>
                        <a:t>Evénement en OD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200" b="0" dirty="0">
                          <a:solidFill>
                            <a:schemeClr val="tx1"/>
                          </a:solidFill>
                        </a:rPr>
                        <a:t>Les Collaborateurs de l’OD membre du </a:t>
                      </a:r>
                    </a:p>
                    <a:p>
                      <a:pPr algn="l"/>
                      <a:r>
                        <a:rPr lang="fr-FR" sz="1200" b="0" dirty="0">
                          <a:solidFill>
                            <a:schemeClr val="tx1"/>
                          </a:solidFill>
                        </a:rPr>
                        <a:t>+</a:t>
                      </a:r>
                    </a:p>
                    <a:p>
                      <a:pPr algn="l"/>
                      <a:r>
                        <a:rPr lang="fr-FR" sz="1200" b="0" dirty="0">
                          <a:solidFill>
                            <a:schemeClr val="tx1"/>
                          </a:solidFill>
                        </a:rPr>
                        <a:t>IMD</a:t>
                      </a:r>
                    </a:p>
                    <a:p>
                      <a:pPr algn="l"/>
                      <a:endParaRPr lang="fr-FR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0" dirty="0">
                          <a:solidFill>
                            <a:schemeClr val="tx1"/>
                          </a:solidFill>
                        </a:rPr>
                        <a:t>Sortie « Soirée »</a:t>
                      </a:r>
                    </a:p>
                    <a:p>
                      <a:pPr algn="ctr"/>
                      <a:r>
                        <a:rPr lang="fr-FR" sz="1200" b="0" dirty="0">
                          <a:solidFill>
                            <a:schemeClr val="tx1"/>
                          </a:solidFill>
                        </a:rPr>
                        <a:t>Atelier culinaire</a:t>
                      </a:r>
                    </a:p>
                    <a:p>
                      <a:pPr algn="ctr"/>
                      <a:r>
                        <a:rPr lang="fr-FR" sz="1200" b="0" dirty="0">
                          <a:solidFill>
                            <a:schemeClr val="tx1"/>
                          </a:solidFill>
                        </a:rPr>
                        <a:t>Repas privatif</a:t>
                      </a:r>
                    </a:p>
                    <a:p>
                      <a:pPr algn="ctr"/>
                      <a:r>
                        <a:rPr lang="fr-FR" sz="1200" b="0" dirty="0">
                          <a:solidFill>
                            <a:schemeClr val="tx1"/>
                          </a:solidFill>
                        </a:rPr>
                        <a:t>Evènement sportif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5326112"/>
                  </a:ext>
                </a:extLst>
              </a:tr>
            </a:tbl>
          </a:graphicData>
        </a:graphic>
      </p:graphicFrame>
      <p:pic>
        <p:nvPicPr>
          <p:cNvPr id="11" name="Picture 2">
            <a:extLst>
              <a:ext uri="{FF2B5EF4-FFF2-40B4-BE49-F238E27FC236}">
                <a16:creationId xmlns:a16="http://schemas.microsoft.com/office/drawing/2014/main" id="{221A2BEF-F0D4-41E3-87D4-311DE0A2E1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2970628"/>
            <a:ext cx="332732" cy="3143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Picture 2">
            <a:extLst>
              <a:ext uri="{FF2B5EF4-FFF2-40B4-BE49-F238E27FC236}">
                <a16:creationId xmlns:a16="http://schemas.microsoft.com/office/drawing/2014/main" id="{673BC9EA-E4C8-4D8A-B73A-2E54989D4F5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4914844"/>
            <a:ext cx="332732" cy="3143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2">
            <a:extLst>
              <a:ext uri="{FF2B5EF4-FFF2-40B4-BE49-F238E27FC236}">
                <a16:creationId xmlns:a16="http://schemas.microsoft.com/office/drawing/2014/main" id="{1E6102EE-E91E-431F-9486-BA846AF661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3789040"/>
            <a:ext cx="332732" cy="3143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4" name="Connecteur droit 13">
            <a:extLst>
              <a:ext uri="{FF2B5EF4-FFF2-40B4-BE49-F238E27FC236}">
                <a16:creationId xmlns:a16="http://schemas.microsoft.com/office/drawing/2014/main" id="{7FFE2CBC-FC3A-4D65-B7BE-52344C02B225}"/>
              </a:ext>
            </a:extLst>
          </p:cNvPr>
          <p:cNvCxnSpPr>
            <a:cxnSpLocks/>
          </p:cNvCxnSpPr>
          <p:nvPr/>
        </p:nvCxnSpPr>
        <p:spPr>
          <a:xfrm>
            <a:off x="15340" y="2924944"/>
            <a:ext cx="909316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699165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338</Words>
  <Application>Microsoft Office PowerPoint</Application>
  <PresentationFormat>Affichage à l'écran (4:3)</PresentationFormat>
  <Paragraphs>69</Paragraphs>
  <Slides>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8" baseType="lpstr">
      <vt:lpstr>Arial</vt:lpstr>
      <vt:lpstr>Calibri</vt:lpstr>
      <vt:lpstr>Wingdings 3</vt:lpstr>
      <vt:lpstr>Thème Office</vt:lpstr>
      <vt:lpstr>Présentation PowerPoint</vt:lpstr>
      <vt:lpstr>Présentation PowerPoint</vt:lpstr>
      <vt:lpstr>Présentation PowerPoint</vt:lpstr>
      <vt:lpstr>Présentation PowerPoint</vt:lpstr>
    </vt:vector>
  </TitlesOfParts>
  <Company>GROUPE GENERALI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MAINGUET Emmanuel</dc:creator>
  <cp:lastModifiedBy>MONIERE Cedric</cp:lastModifiedBy>
  <cp:revision>65</cp:revision>
  <cp:lastPrinted>2020-07-15T12:41:47Z</cp:lastPrinted>
  <dcterms:created xsi:type="dcterms:W3CDTF">2020-04-29T07:53:02Z</dcterms:created>
  <dcterms:modified xsi:type="dcterms:W3CDTF">2021-05-05T13:19:09Z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